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347" r:id="rId2"/>
    <p:sldId id="344" r:id="rId3"/>
    <p:sldId id="345" r:id="rId4"/>
    <p:sldId id="346" r:id="rId5"/>
    <p:sldId id="271" r:id="rId6"/>
    <p:sldId id="281" r:id="rId7"/>
    <p:sldId id="280" r:id="rId8"/>
    <p:sldId id="272" r:id="rId9"/>
    <p:sldId id="273" r:id="rId10"/>
    <p:sldId id="274" r:id="rId11"/>
    <p:sldId id="279" r:id="rId12"/>
    <p:sldId id="338" r:id="rId13"/>
    <p:sldId id="316" r:id="rId14"/>
    <p:sldId id="317" r:id="rId15"/>
    <p:sldId id="275" r:id="rId16"/>
    <p:sldId id="276" r:id="rId17"/>
    <p:sldId id="277" r:id="rId18"/>
    <p:sldId id="278" r:id="rId19"/>
    <p:sldId id="318" r:id="rId20"/>
    <p:sldId id="339" r:id="rId21"/>
    <p:sldId id="282" r:id="rId22"/>
    <p:sldId id="321" r:id="rId23"/>
    <p:sldId id="288" r:id="rId24"/>
    <p:sldId id="286" r:id="rId25"/>
    <p:sldId id="285" r:id="rId26"/>
    <p:sldId id="283" r:id="rId27"/>
    <p:sldId id="289" r:id="rId28"/>
    <p:sldId id="284" r:id="rId29"/>
    <p:sldId id="287" r:id="rId30"/>
    <p:sldId id="290" r:id="rId31"/>
    <p:sldId id="340" r:id="rId32"/>
    <p:sldId id="324" r:id="rId33"/>
    <p:sldId id="325" r:id="rId34"/>
    <p:sldId id="341" r:id="rId35"/>
    <p:sldId id="291" r:id="rId36"/>
    <p:sldId id="326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27" r:id="rId45"/>
    <p:sldId id="328" r:id="rId46"/>
    <p:sldId id="329" r:id="rId47"/>
    <p:sldId id="332" r:id="rId48"/>
    <p:sldId id="293" r:id="rId49"/>
    <p:sldId id="294" r:id="rId50"/>
    <p:sldId id="295" r:id="rId51"/>
    <p:sldId id="303" r:id="rId52"/>
    <p:sldId id="304" r:id="rId53"/>
    <p:sldId id="305" r:id="rId54"/>
    <p:sldId id="342" r:id="rId55"/>
    <p:sldId id="306" r:id="rId56"/>
    <p:sldId id="330" r:id="rId57"/>
    <p:sldId id="307" r:id="rId58"/>
    <p:sldId id="331" r:id="rId59"/>
    <p:sldId id="308" r:id="rId60"/>
    <p:sldId id="335" r:id="rId61"/>
    <p:sldId id="336" r:id="rId62"/>
    <p:sldId id="334" r:id="rId63"/>
    <p:sldId id="337" r:id="rId64"/>
    <p:sldId id="333" r:id="rId65"/>
    <p:sldId id="292" r:id="rId66"/>
    <p:sldId id="343" r:id="rId67"/>
    <p:sldId id="319" r:id="rId68"/>
    <p:sldId id="309" r:id="rId69"/>
    <p:sldId id="310" r:id="rId70"/>
    <p:sldId id="311" r:id="rId71"/>
    <p:sldId id="320" r:id="rId72"/>
    <p:sldId id="322" r:id="rId73"/>
    <p:sldId id="323" r:id="rId74"/>
    <p:sldId id="312" r:id="rId75"/>
    <p:sldId id="313" r:id="rId76"/>
    <p:sldId id="314" r:id="rId7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2" autoAdjust="0"/>
    <p:restoredTop sz="94660"/>
  </p:normalViewPr>
  <p:slideViewPr>
    <p:cSldViewPr>
      <p:cViewPr>
        <p:scale>
          <a:sx n="93" d="100"/>
          <a:sy n="93" d="100"/>
        </p:scale>
        <p:origin x="-71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C3F797-8BE6-440B-AEF5-5FDCF8E3F4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3415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906CE-3A82-41DB-BFC6-922A11824B2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724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D2577-6280-4D5F-8D4A-2DB9EF248B7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925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17F1-7469-4652-9B6F-3CC7C9D779C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401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B6E1D-63E4-433E-9B22-FEE519A341D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649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BE462-F512-4542-8CAE-F84C42AF58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666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F99F4-B470-4D82-B748-0089A153D7C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265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5FB93-1223-4EC6-81B5-0DC2DB96DD7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011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13AD2-085F-4CC3-93F1-EF891F3BCBE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823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7619C-722E-4673-A352-ED436EDD31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368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320D9-6758-45B9-B119-94EE9A77FD4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974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C05E4-BE90-4CBE-B4A1-80570C81535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7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8175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+mn-ea"/>
              </a:defRPr>
            </a:lvl1pPr>
          </a:lstStyle>
          <a:p>
            <a:pPr>
              <a:defRPr/>
            </a:pPr>
            <a:fld id="{0EA8F8F0-1E6E-4FFB-A95B-10FF61EC229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Times New Roman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964488" cy="770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4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E6E73-6D24-4ABA-BADC-734393F8ACFF}" type="slidenum">
              <a:rPr lang="zh-TW" altLang="en-US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背景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5105400"/>
          </a:xfrm>
        </p:spPr>
        <p:txBody>
          <a:bodyPr/>
          <a:lstStyle/>
          <a:p>
            <a:pPr eaLnBrk="1" hangingPunct="1"/>
            <a:r>
              <a:rPr lang="zh-TW" altLang="en-US" sz="2800" dirty="0" smtClean="0"/>
              <a:t>1930年代末，水力旋渦去污機開始應用在製水和造紙工業。</a:t>
            </a:r>
          </a:p>
          <a:p>
            <a:pPr eaLnBrk="1" hangingPunct="1"/>
            <a:r>
              <a:rPr lang="zh-TW" altLang="en-US" sz="2800" dirty="0" smtClean="0"/>
              <a:t>最早的專利之一是</a:t>
            </a:r>
            <a:r>
              <a:rPr lang="en-US" altLang="zh-TW" sz="2800" dirty="0" smtClean="0"/>
              <a:t>Berg ( 1935 )</a:t>
            </a:r>
            <a:r>
              <a:rPr lang="zh-TW" altLang="en-US" sz="2800" dirty="0" smtClean="0"/>
              <a:t>應用水力旋渦去污機來去除漿料中重質的砂礫</a:t>
            </a:r>
          </a:p>
          <a:p>
            <a:pPr eaLnBrk="1" hangingPunct="1"/>
            <a:r>
              <a:rPr lang="zh-TW" altLang="en-US" sz="2800" dirty="0" smtClean="0"/>
              <a:t>貝利奧爾‧斯克特 ( 1941 )取得一個改良的旋渦專利權，應用分離器來分離雜質，同時把</a:t>
            </a:r>
            <a:r>
              <a:rPr lang="en-US" altLang="en-US" sz="2800" dirty="0" err="1" smtClean="0"/>
              <a:t>潛流</a:t>
            </a:r>
            <a:r>
              <a:rPr lang="zh-TW" altLang="en-US" sz="2800" dirty="0" smtClean="0"/>
              <a:t>加倍</a:t>
            </a:r>
          </a:p>
          <a:p>
            <a:pPr eaLnBrk="1" hangingPunct="1"/>
            <a:r>
              <a:rPr lang="zh-TW" altLang="en-US" sz="2800" dirty="0" smtClean="0"/>
              <a:t>鮑爾谷地公司 ( 1957 ) 加入稀釋水在</a:t>
            </a:r>
            <a:r>
              <a:rPr lang="en-US" altLang="en-US" sz="2800" dirty="0" err="1" smtClean="0"/>
              <a:t>潛流</a:t>
            </a:r>
            <a:r>
              <a:rPr lang="en-US" altLang="zh-TW" sz="2800" dirty="0" err="1" smtClean="0"/>
              <a:t>中</a:t>
            </a:r>
            <a:r>
              <a:rPr lang="en-US" altLang="zh-TW" sz="2800" dirty="0" smtClean="0"/>
              <a:t>，</a:t>
            </a:r>
            <a:r>
              <a:rPr lang="zh-TW" altLang="en-US" sz="2800" dirty="0" smtClean="0"/>
              <a:t>使纖維損失減到最小，並且加大水力旋渦去污機的直徑。</a:t>
            </a:r>
          </a:p>
        </p:txBody>
      </p:sp>
    </p:spTree>
  </p:cSld>
  <p:clrMapOvr>
    <a:masterClrMapping/>
  </p:clrMapOvr>
  <p:transition spd="med">
    <p:random/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05077-481C-4FB2-B2E8-3C17B6F4AA43}" type="slidenum">
              <a:rPr lang="zh-TW" altLang="en-US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淨水機分類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981200"/>
            <a:ext cx="6019800" cy="41148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依料濃度分類</a:t>
            </a:r>
          </a:p>
          <a:p>
            <a:pPr lvl="1" eaLnBrk="1" hangingPunct="1"/>
            <a:r>
              <a:rPr lang="zh-TW" altLang="en-US" dirty="0" smtClean="0"/>
              <a:t>高濃度：3 - 5%</a:t>
            </a:r>
          </a:p>
          <a:p>
            <a:pPr lvl="1" eaLnBrk="1" hangingPunct="1"/>
            <a:r>
              <a:rPr lang="zh-TW" altLang="en-US" dirty="0" smtClean="0"/>
              <a:t>中濃度： 1 - 3%</a:t>
            </a:r>
          </a:p>
          <a:p>
            <a:pPr lvl="1" eaLnBrk="1" hangingPunct="1"/>
            <a:r>
              <a:rPr lang="zh-TW" altLang="en-US" dirty="0" smtClean="0"/>
              <a:t>低濃度： 0.4 - 1.0%</a:t>
            </a:r>
          </a:p>
          <a:p>
            <a:pPr eaLnBrk="1" hangingPunct="1"/>
            <a:r>
              <a:rPr lang="zh-TW" altLang="en-US" dirty="0" smtClean="0"/>
              <a:t>依去除雜質比重分類</a:t>
            </a:r>
          </a:p>
          <a:p>
            <a:pPr lvl="1" eaLnBrk="1" hangingPunct="1"/>
            <a:r>
              <a:rPr lang="zh-TW" altLang="en-US" dirty="0" smtClean="0"/>
              <a:t>正向：比重 ﹥1.1</a:t>
            </a:r>
          </a:p>
          <a:p>
            <a:pPr lvl="1" eaLnBrk="1" hangingPunct="1"/>
            <a:r>
              <a:rPr lang="zh-TW" altLang="en-US" dirty="0" smtClean="0"/>
              <a:t>逆向：比重 ﹤0.95</a:t>
            </a:r>
            <a:endParaRPr lang="en-US" altLang="zh-TW" dirty="0" smtClean="0"/>
          </a:p>
        </p:txBody>
      </p:sp>
    </p:spTree>
  </p:cSld>
  <p:clrMapOvr>
    <a:masterClrMapping/>
  </p:clrMapOvr>
  <p:transition spd="med">
    <p:random/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52D33-7778-4927-9727-6D1601CEEC73}" type="slidenum">
              <a:rPr lang="zh-TW" altLang="en-US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淨水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機理論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5F886-04F9-4767-A3D6-31C5D49D3980}" type="slidenum">
              <a:rPr lang="zh-TW" altLang="en-US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淨水機理論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893175" cy="5329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dirty="0" smtClean="0"/>
              <a:t>密度或比重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dirty="0" smtClean="0"/>
              <a:t>高於水：金屬、玻璃及砂粒</a:t>
            </a:r>
            <a:r>
              <a:rPr lang="en-US" altLang="zh-TW" dirty="0" smtClean="0"/>
              <a:t> </a:t>
            </a:r>
            <a:endParaRPr lang="zh-TW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dirty="0" smtClean="0"/>
              <a:t>低於水：塑膠片、保麗龍</a:t>
            </a:r>
            <a:r>
              <a:rPr lang="en-US" altLang="zh-TW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dirty="0" smtClean="0"/>
              <a:t>黏著物因比重趨近於水，無法去除</a:t>
            </a:r>
            <a:endParaRPr lang="en-US" altLang="zh-TW" dirty="0" smtClean="0"/>
          </a:p>
          <a:p>
            <a:pPr eaLnBrk="1" hangingPunct="1">
              <a:lnSpc>
                <a:spcPct val="90000"/>
              </a:lnSpc>
            </a:pPr>
            <a:r>
              <a:rPr lang="zh-TW" altLang="en-US" dirty="0" smtClean="0"/>
              <a:t>外形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dirty="0" smtClean="0"/>
              <a:t>穿過散漿機篩板(8-20 </a:t>
            </a:r>
            <a:r>
              <a:rPr lang="en-US" altLang="zh-TW" dirty="0" smtClean="0"/>
              <a:t>mm</a:t>
            </a:r>
            <a:r>
              <a:rPr lang="zh-TW" altLang="en-US" dirty="0" smtClean="0"/>
              <a:t>或低至5 </a:t>
            </a:r>
            <a:r>
              <a:rPr lang="en-US" altLang="zh-TW" dirty="0" smtClean="0"/>
              <a:t>mm)</a:t>
            </a:r>
            <a:r>
              <a:rPr lang="zh-TW" altLang="en-US" dirty="0" smtClean="0"/>
              <a:t>的雜物，例如填料，淨水機與篩選機比較，可以去除更低尺度的顆粒，約10 </a:t>
            </a:r>
            <a:r>
              <a:rPr lang="en-US" altLang="zh-TW" dirty="0" smtClean="0"/>
              <a:t>mm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dirty="0" smtClean="0"/>
              <a:t>可壓縮性物質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dirty="0" smtClean="0"/>
              <a:t>例如黏著物，會通過篩選機的篩孔，假如比重高於水或外形尺度較大，可以利用淨水機來去除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2791D-2759-49C4-BEC0-FEC4BACBC3E3}" type="slidenum">
              <a:rPr lang="zh-TW" altLang="en-US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逆流式與順流式設計</a:t>
            </a: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447800"/>
            <a:ext cx="8877300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292EB-A7E7-4E82-8F77-6ED79D7E4BC7}" type="slidenum">
              <a:rPr lang="zh-TW" altLang="en-US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淨水機理論</a:t>
            </a:r>
          </a:p>
        </p:txBody>
      </p:sp>
      <p:pic>
        <p:nvPicPr>
          <p:cNvPr id="1434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912813"/>
            <a:ext cx="5943600" cy="4802187"/>
          </a:xfrm>
          <a:noFill/>
        </p:spPr>
      </p:pic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533400" y="4876800"/>
            <a:ext cx="8153400" cy="1004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(左) 短路流動與旋渦流動循環示意圖 (</a:t>
            </a:r>
            <a:r>
              <a:rPr lang="en-US" altLang="zh-TW">
                <a:ea typeface="標楷體" pitchFamily="65" charset="-120"/>
              </a:rPr>
              <a:t>Bradley 1965)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TW">
                <a:ea typeface="標楷體" pitchFamily="65" charset="-120"/>
              </a:rPr>
              <a:t>(</a:t>
            </a:r>
            <a:r>
              <a:rPr lang="zh-TW" altLang="en-US">
                <a:ea typeface="標楷體" pitchFamily="65" charset="-120"/>
              </a:rPr>
              <a:t>右) 環形反向流動在旋渦中流入核心處(</a:t>
            </a:r>
            <a:r>
              <a:rPr lang="en-US" altLang="zh-TW">
                <a:ea typeface="標楷體" pitchFamily="65" charset="-120"/>
              </a:rPr>
              <a:t>Dabir and Petty 1986).</a:t>
            </a:r>
          </a:p>
        </p:txBody>
      </p:sp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246313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endSnd/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E26F0-34CC-4A33-8810-B878E30D0447}" type="slidenum">
              <a:rPr lang="zh-TW" altLang="en-US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理論</a:t>
            </a:r>
          </a:p>
        </p:txBody>
      </p:sp>
      <p:pic>
        <p:nvPicPr>
          <p:cNvPr id="1536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7913" y="217488"/>
            <a:ext cx="4433887" cy="5573712"/>
          </a:xfrm>
          <a:noFill/>
        </p:spPr>
      </p:pic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0" y="5700713"/>
            <a:ext cx="91440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結合自由旋渦和固體本身旋轉，兩種流動模式的旋渦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(</a:t>
            </a:r>
            <a:r>
              <a:rPr lang="en-US" altLang="zh-TW">
                <a:ea typeface="標楷體" pitchFamily="65" charset="-120"/>
              </a:rPr>
              <a:t>Crowe et al. 2001). </a:t>
            </a:r>
          </a:p>
        </p:txBody>
      </p:sp>
    </p:spTree>
  </p:cSld>
  <p:clrMapOvr>
    <a:masterClrMapping/>
  </p:clrMapOvr>
  <p:transition spd="med">
    <p:random/>
    <p:sndAc>
      <p:endSnd/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66E11-C990-40DE-8F9D-E1AD546228EE}" type="slidenum">
              <a:rPr lang="zh-TW" altLang="en-US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理論</a:t>
            </a:r>
          </a:p>
        </p:txBody>
      </p:sp>
      <p:pic>
        <p:nvPicPr>
          <p:cNvPr id="1638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8788" y="150813"/>
            <a:ext cx="5686425" cy="6021387"/>
          </a:xfrm>
          <a:noFill/>
        </p:spPr>
      </p:pic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0" y="6172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切線速度分佈圖 (</a:t>
            </a:r>
            <a:r>
              <a:rPr lang="en-US" altLang="zh-TW">
                <a:ea typeface="標楷體" pitchFamily="65" charset="-120"/>
              </a:rPr>
              <a:t>Kelsall 1952 ) </a:t>
            </a:r>
          </a:p>
        </p:txBody>
      </p:sp>
    </p:spTree>
  </p:cSld>
  <p:clrMapOvr>
    <a:masterClrMapping/>
  </p:clrMapOvr>
  <p:transition spd="med">
    <p:random/>
    <p:sndAc>
      <p:endSnd/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CBED3-BA74-4D6D-879E-92C44E051D38}" type="slidenum">
              <a:rPr lang="zh-TW" altLang="en-US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理論</a:t>
            </a:r>
          </a:p>
        </p:txBody>
      </p:sp>
      <p:pic>
        <p:nvPicPr>
          <p:cNvPr id="1741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1625" y="0"/>
            <a:ext cx="3459163" cy="5948363"/>
          </a:xfrm>
          <a:noFill/>
        </p:spPr>
      </p:pic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0" y="59499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速度剖面圖(</a:t>
            </a:r>
            <a:r>
              <a:rPr lang="en-US" altLang="zh-TW">
                <a:ea typeface="標楷體" pitchFamily="65" charset="-120"/>
              </a:rPr>
              <a:t>Luo et al. 1989)</a:t>
            </a:r>
          </a:p>
        </p:txBody>
      </p:sp>
    </p:spTree>
  </p:cSld>
  <p:clrMapOvr>
    <a:masterClrMapping/>
  </p:clrMapOvr>
  <p:transition spd="med">
    <p:random/>
    <p:sndAc>
      <p:endSnd/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11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38C38-62A5-471A-9143-2BA07EF3A7A3}" type="slidenum">
              <a:rPr lang="zh-TW" altLang="en-US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360362"/>
          </a:xfrm>
        </p:spPr>
        <p:txBody>
          <a:bodyPr/>
          <a:lstStyle/>
          <a:p>
            <a:pPr eaLnBrk="1" hangingPunct="1"/>
            <a:r>
              <a:rPr lang="zh-TW" altLang="en-US" sz="2400" dirty="0" smtClean="0"/>
              <a:t>淨水機特徵一覽表</a:t>
            </a:r>
            <a:endParaRPr lang="zh-TW" altLang="en-US" dirty="0" smtClean="0"/>
          </a:p>
        </p:txBody>
      </p:sp>
      <p:graphicFrame>
        <p:nvGraphicFramePr>
          <p:cNvPr id="69635" name="Group 3"/>
          <p:cNvGraphicFramePr>
            <a:graphicFrameLocks noGrp="1"/>
          </p:cNvGraphicFramePr>
          <p:nvPr>
            <p:ph idx="1"/>
          </p:nvPr>
        </p:nvGraphicFramePr>
        <p:xfrm>
          <a:off x="250825" y="609600"/>
          <a:ext cx="8642350" cy="6100850"/>
        </p:xfrm>
        <a:graphic>
          <a:graphicData uri="http://schemas.openxmlformats.org/drawingml/2006/table">
            <a:tbl>
              <a:tblPr/>
              <a:tblGrid>
                <a:gridCol w="2160588"/>
                <a:gridCol w="720725"/>
                <a:gridCol w="1223962"/>
                <a:gridCol w="1295400"/>
                <a:gridCol w="1081088"/>
                <a:gridCol w="1079500"/>
                <a:gridCol w="1081087"/>
              </a:tblGrid>
              <a:tr h="31589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Cleaner type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HC Cleaner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MC Cleaner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LC Cleaner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479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Characteristic 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With rotor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Without rotor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HW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LW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Preferred flow principle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-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Counter flow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Counter flow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Counter flow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Counter flow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Uniflow 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Consistency range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%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2-4.5 (6)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2-4.5 (1-5)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1-2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0.5-1.5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0.5-1.5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Throughout per cleaner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L/min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100-10000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80-10000 (20000)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600-3000 (10000)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100-1000 (2000)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100-500 (5000)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Spec. energy demand/stage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kWh/t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0.5-3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0.5-3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1-4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2-10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2-50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Pressure drop inlet – accept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Bar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0.1-1.0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0.4-2 (3)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1-2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0.7-2 (4)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0.8-2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Approx. g-factor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- 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&lt; 60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&lt; 60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&lt; 100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&lt; 1000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&lt; 1000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6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Length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Diameter (max)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Reject opening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mm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mm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mm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3000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300-700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80-120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2000-5000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100-500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-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3000-5000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100-700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40-80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75-300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10-40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110-450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40-60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Reject rate by mass/stage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%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0.1-1.0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0.1-1.0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0.1-1.0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5-30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3-20 ()0.2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Reject discharge (not final stage)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-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Batch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Continuous 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Batch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Continuous 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Continuous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Batch 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Continuous 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Continuous 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Reject thickening (not final stage)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-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-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-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-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1.5-7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0.2-1.0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Final stage reject discharge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-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(If any) Batch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(if any)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Batch 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Batch 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Continuous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Batch 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continuous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彭元興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7619C-722E-4673-A352-ED436EDD31FA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384" y="476672"/>
            <a:ext cx="5451231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5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A9205-57C3-4D10-B789-44A469D4D506}" type="slidenum">
              <a:rPr lang="zh-TW" altLang="en-US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高濃度淨水機</a:t>
            </a:r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9FAAB-E85B-4F8D-981D-F257D33C5584}" type="slidenum">
              <a:rPr lang="zh-TW" altLang="en-US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高濃度淨水機（</a:t>
            </a:r>
            <a:r>
              <a:rPr lang="en-US" altLang="zh-TW" dirty="0" smtClean="0"/>
              <a:t>HD Cleaner）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pPr eaLnBrk="1" hangingPunct="1"/>
            <a:r>
              <a:rPr lang="zh-TW" altLang="en-US" smtClean="0"/>
              <a:t>操作濃度：2–5%。</a:t>
            </a:r>
          </a:p>
          <a:p>
            <a:pPr eaLnBrk="1" hangingPunct="1"/>
            <a:r>
              <a:rPr lang="zh-TW" altLang="en-US" smtClean="0"/>
              <a:t>通常配置於散漿機後，粗篩機或離解機前。</a:t>
            </a:r>
          </a:p>
          <a:p>
            <a:pPr eaLnBrk="1" hangingPunct="1"/>
            <a:r>
              <a:rPr lang="zh-TW" altLang="en-US" smtClean="0"/>
              <a:t>主要功能為除去鐵片、石塊、較大砂料等，以保護後段設備。</a:t>
            </a:r>
          </a:p>
          <a:p>
            <a:pPr eaLnBrk="1" hangingPunct="1"/>
            <a:r>
              <a:rPr lang="zh-TW" altLang="en-US" smtClean="0"/>
              <a:t>由於漿料濃度較高，欲得到較好分離效果，入口壓力需要較高。</a:t>
            </a:r>
          </a:p>
          <a:p>
            <a:pPr eaLnBrk="1" hangingPunct="1"/>
            <a:r>
              <a:rPr lang="zh-TW" altLang="en-US" smtClean="0"/>
              <a:t>排渣量小，一般以間歇性定時排出。</a:t>
            </a:r>
          </a:p>
        </p:txBody>
      </p:sp>
    </p:spTree>
  </p:cSld>
  <p:clrMapOvr>
    <a:masterClrMapping/>
  </p:clrMapOvr>
  <p:transition spd="med">
    <p:random/>
    <p:sndAc>
      <p:endSnd/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31643-9127-48F8-BD30-62AEA4A76408}" type="slidenum">
              <a:rPr lang="zh-TW" altLang="en-US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高濃度淨水機</a:t>
            </a:r>
            <a:br>
              <a:rPr lang="zh-TW" altLang="en-US" dirty="0" smtClean="0"/>
            </a:br>
            <a:r>
              <a:rPr lang="zh-TW" altLang="en-US" dirty="0" smtClean="0"/>
              <a:t>配置無/有轉子間歇操作</a:t>
            </a: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600200"/>
            <a:ext cx="88296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976C95-2882-41B8-B58E-A30C99E21FF3}" type="slidenum">
              <a:rPr lang="zh-TW" altLang="en-US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高濃度淨水機作用原理</a:t>
            </a:r>
          </a:p>
        </p:txBody>
      </p:sp>
      <p:pic>
        <p:nvPicPr>
          <p:cNvPr id="38915" name="Picture 3" descr="H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76313"/>
            <a:ext cx="42037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68368-7215-4DEA-930D-E5BE4A6CEA61}" type="slidenum">
              <a:rPr lang="zh-TW" altLang="en-US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高濃度淨水機結構圖</a:t>
            </a:r>
          </a:p>
        </p:txBody>
      </p:sp>
      <p:pic>
        <p:nvPicPr>
          <p:cNvPr id="23557" name="Picture 3" descr="CHEAN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990600"/>
            <a:ext cx="504666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endSnd/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9A1FD-1049-462A-BC1C-C8B93D8795B4}" type="slidenum">
              <a:rPr lang="zh-TW" altLang="en-US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高濃度淨水機</a:t>
            </a:r>
            <a:r>
              <a:rPr lang="zh-TW" altLang="en-US" dirty="0" smtClean="0">
                <a:solidFill>
                  <a:schemeClr val="tx1"/>
                </a:solidFill>
              </a:rPr>
              <a:t>內部構造圖</a:t>
            </a:r>
          </a:p>
        </p:txBody>
      </p:sp>
      <p:pic>
        <p:nvPicPr>
          <p:cNvPr id="24581" name="Picture 3" descr="CHEAN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838200"/>
            <a:ext cx="44132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endSnd/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3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AD590-2640-4B39-ABFD-E95FB838986A}" type="slidenum">
              <a:rPr lang="zh-TW" altLang="en-US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381000"/>
          </a:xfrm>
        </p:spPr>
        <p:txBody>
          <a:bodyPr/>
          <a:lstStyle/>
          <a:p>
            <a:pPr eaLnBrk="1" hangingPunct="1"/>
            <a:r>
              <a:rPr lang="zh-TW" altLang="en-US" sz="2800" b="0" dirty="0" smtClean="0">
                <a:solidFill>
                  <a:schemeClr val="bg1"/>
                </a:solidFill>
              </a:rPr>
              <a:t>高濃度淨水</a:t>
            </a:r>
            <a:r>
              <a:rPr lang="en-US" altLang="zh-TW" sz="2800" b="0" dirty="0" smtClean="0">
                <a:solidFill>
                  <a:schemeClr val="bg1"/>
                </a:solidFill>
              </a:rPr>
              <a:t/>
            </a:r>
            <a:br>
              <a:rPr lang="en-US" altLang="zh-TW" sz="2800" b="0" dirty="0" smtClean="0">
                <a:solidFill>
                  <a:schemeClr val="bg1"/>
                </a:solidFill>
              </a:rPr>
            </a:br>
            <a:r>
              <a:rPr lang="zh-TW" altLang="en-US" sz="2800" b="0" dirty="0" smtClean="0">
                <a:solidFill>
                  <a:schemeClr val="bg1"/>
                </a:solidFill>
              </a:rPr>
              <a:t>機各部名稱</a:t>
            </a:r>
          </a:p>
        </p:txBody>
      </p:sp>
      <p:pic>
        <p:nvPicPr>
          <p:cNvPr id="33795" name="Picture 3" descr="sc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28663"/>
            <a:ext cx="2452688" cy="55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2895600" y="1066800"/>
            <a:ext cx="533400" cy="0"/>
          </a:xfrm>
          <a:prstGeom prst="line">
            <a:avLst/>
          </a:prstGeom>
          <a:noFill/>
          <a:ln w="12700">
            <a:solidFill>
              <a:srgbClr val="00A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H="1">
            <a:off x="4495800" y="762000"/>
            <a:ext cx="685800" cy="152400"/>
          </a:xfrm>
          <a:prstGeom prst="line">
            <a:avLst/>
          </a:prstGeom>
          <a:noFill/>
          <a:ln w="12700">
            <a:solidFill>
              <a:srgbClr val="00A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H="1">
            <a:off x="4572000" y="1096963"/>
            <a:ext cx="457200" cy="304800"/>
          </a:xfrm>
          <a:prstGeom prst="line">
            <a:avLst/>
          </a:prstGeom>
          <a:noFill/>
          <a:ln w="12700">
            <a:solidFill>
              <a:srgbClr val="00A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3222625" y="3322638"/>
            <a:ext cx="1219200" cy="304800"/>
          </a:xfrm>
          <a:prstGeom prst="line">
            <a:avLst/>
          </a:prstGeom>
          <a:noFill/>
          <a:ln w="12700">
            <a:solidFill>
              <a:srgbClr val="00A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3184525" y="4062413"/>
            <a:ext cx="1219200" cy="228600"/>
          </a:xfrm>
          <a:prstGeom prst="line">
            <a:avLst/>
          </a:prstGeom>
          <a:noFill/>
          <a:ln w="12700">
            <a:solidFill>
              <a:srgbClr val="00A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 flipV="1">
            <a:off x="5715000" y="5181600"/>
            <a:ext cx="685800" cy="152400"/>
          </a:xfrm>
          <a:prstGeom prst="line">
            <a:avLst/>
          </a:prstGeom>
          <a:noFill/>
          <a:ln w="12700">
            <a:solidFill>
              <a:srgbClr val="00A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5181600" y="5943600"/>
            <a:ext cx="609600" cy="0"/>
          </a:xfrm>
          <a:prstGeom prst="line">
            <a:avLst/>
          </a:prstGeom>
          <a:noFill/>
          <a:ln w="12700">
            <a:solidFill>
              <a:srgbClr val="00A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V="1">
            <a:off x="3276600" y="5791200"/>
            <a:ext cx="1143000" cy="152400"/>
          </a:xfrm>
          <a:prstGeom prst="line">
            <a:avLst/>
          </a:prstGeom>
          <a:noFill/>
          <a:ln w="12700">
            <a:solidFill>
              <a:srgbClr val="00A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V="1">
            <a:off x="3330575" y="5638800"/>
            <a:ext cx="1012825" cy="114300"/>
          </a:xfrm>
          <a:prstGeom prst="line">
            <a:avLst/>
          </a:prstGeom>
          <a:noFill/>
          <a:ln w="12700">
            <a:solidFill>
              <a:srgbClr val="00A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3200400" y="5410200"/>
            <a:ext cx="533400" cy="0"/>
          </a:xfrm>
          <a:prstGeom prst="line">
            <a:avLst/>
          </a:prstGeom>
          <a:noFill/>
          <a:ln w="12700">
            <a:solidFill>
              <a:srgbClr val="00A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2362200" y="914400"/>
            <a:ext cx="609600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0" lang="en-US" altLang="zh-CN" sz="1600">
                <a:solidFill>
                  <a:schemeClr val="bg1"/>
                </a:solidFill>
                <a:latin typeface="Book Antiqua" pitchFamily="18" charset="0"/>
                <a:ea typeface="SimSun" pitchFamily="2" charset="-122"/>
              </a:rPr>
              <a:t>Inlet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5181600" y="533400"/>
            <a:ext cx="1066800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0" lang="en-US" altLang="zh-CN" sz="1600">
                <a:solidFill>
                  <a:schemeClr val="bg1"/>
                </a:solidFill>
                <a:latin typeface="Book Antiqua" pitchFamily="18" charset="0"/>
                <a:ea typeface="SimSun" pitchFamily="2" charset="-122"/>
              </a:rPr>
              <a:t>Accepts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4953000" y="914400"/>
            <a:ext cx="1981200" cy="581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0" lang="en-US" altLang="zh-CN" sz="1600">
                <a:solidFill>
                  <a:schemeClr val="bg1"/>
                </a:solidFill>
                <a:latin typeface="Book Antiqua" pitchFamily="18" charset="0"/>
                <a:ea typeface="SimSun" pitchFamily="2" charset="-122"/>
              </a:rPr>
              <a:t>Vortex Finder (wear Sleeve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1843088" y="3086100"/>
            <a:ext cx="1406525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pPr algn="l"/>
            <a:r>
              <a:rPr kumimoji="0" lang="en-US" altLang="zh-CN" sz="1600">
                <a:solidFill>
                  <a:schemeClr val="bg1"/>
                </a:solidFill>
                <a:latin typeface="Book Antiqua" pitchFamily="18" charset="0"/>
                <a:ea typeface="SimSun" pitchFamily="2" charset="-122"/>
              </a:rPr>
              <a:t>Cyclone Area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2362200" y="3733800"/>
            <a:ext cx="1371600" cy="581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0" lang="en-US" altLang="zh-CN" sz="1600">
                <a:solidFill>
                  <a:schemeClr val="bg1"/>
                </a:solidFill>
                <a:latin typeface="Book Antiqua" pitchFamily="18" charset="0"/>
                <a:ea typeface="SimSun" pitchFamily="2" charset="-122"/>
              </a:rPr>
              <a:t>Elutriation Section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1981200" y="5181600"/>
            <a:ext cx="1219200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0" lang="en-US" altLang="zh-CN" sz="1600">
                <a:solidFill>
                  <a:schemeClr val="bg1"/>
                </a:solidFill>
                <a:latin typeface="Book Antiqua" pitchFamily="18" charset="0"/>
                <a:ea typeface="SimSun" pitchFamily="2" charset="-122"/>
              </a:rPr>
              <a:t>Fill Water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1782763" y="5570538"/>
            <a:ext cx="1676400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0" lang="en-US" altLang="zh-CN" sz="1600">
                <a:solidFill>
                  <a:schemeClr val="bg1"/>
                </a:solidFill>
                <a:latin typeface="Book Antiqua" pitchFamily="18" charset="0"/>
                <a:ea typeface="SimSun" pitchFamily="2" charset="-122"/>
              </a:rPr>
              <a:t>Reject Chamber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1219200" y="5867400"/>
            <a:ext cx="2590800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0" lang="en-US" altLang="zh-CN" sz="1600">
                <a:solidFill>
                  <a:schemeClr val="bg1"/>
                </a:solidFill>
                <a:latin typeface="Book Antiqua" pitchFamily="18" charset="0"/>
                <a:ea typeface="SimSun" pitchFamily="2" charset="-122"/>
              </a:rPr>
              <a:t>Strainer Plate over Drain</a:t>
            </a: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6324600" y="4953000"/>
            <a:ext cx="2590800" cy="581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0" lang="en-US" altLang="zh-CN" sz="1600">
                <a:solidFill>
                  <a:schemeClr val="bg1"/>
                </a:solidFill>
                <a:latin typeface="Book Antiqua" pitchFamily="18" charset="0"/>
                <a:ea typeface="SimSun" pitchFamily="2" charset="-122"/>
              </a:rPr>
              <a:t>Reject Dump Valve, open when Cyclone is operating</a:t>
            </a: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5759450" y="5783263"/>
            <a:ext cx="1600200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0" lang="en-US" altLang="zh-CN" sz="1600">
                <a:solidFill>
                  <a:schemeClr val="bg1"/>
                </a:solidFill>
                <a:latin typeface="Book Antiqua" pitchFamily="18" charset="0"/>
                <a:ea typeface="SimSun" pitchFamily="2" charset="-122"/>
              </a:rPr>
              <a:t>Cleanout Door</a:t>
            </a:r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 flipH="1">
            <a:off x="4800600" y="2133600"/>
            <a:ext cx="1447800" cy="381000"/>
          </a:xfrm>
          <a:prstGeom prst="line">
            <a:avLst/>
          </a:prstGeom>
          <a:noFill/>
          <a:ln w="12700">
            <a:solidFill>
              <a:srgbClr val="00A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6324600" y="2057400"/>
            <a:ext cx="1371600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0" lang="en-US" altLang="zh-CN" sz="1600">
                <a:solidFill>
                  <a:schemeClr val="bg1"/>
                </a:solidFill>
                <a:latin typeface="Book Antiqua" pitchFamily="18" charset="0"/>
                <a:ea typeface="SimSun" pitchFamily="2" charset="-122"/>
              </a:rPr>
              <a:t>Top Cone</a:t>
            </a:r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4876800" y="2895600"/>
            <a:ext cx="609600" cy="0"/>
          </a:xfrm>
          <a:prstGeom prst="lin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>
            <a:off x="4953000" y="4724400"/>
            <a:ext cx="533400" cy="0"/>
          </a:xfrm>
          <a:prstGeom prst="lin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>
            <a:off x="5334000" y="2895600"/>
            <a:ext cx="0" cy="1828800"/>
          </a:xfrm>
          <a:prstGeom prst="line">
            <a:avLst/>
          </a:prstGeom>
          <a:noFill/>
          <a:ln w="12700">
            <a:solidFill>
              <a:srgbClr val="00AE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5410200" y="3429000"/>
            <a:ext cx="1295400" cy="825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pPr algn="l">
              <a:spcBef>
                <a:spcPct val="50000"/>
              </a:spcBef>
            </a:pPr>
            <a:r>
              <a:rPr kumimoji="0" lang="en-US" altLang="zh-CN" sz="1600">
                <a:solidFill>
                  <a:schemeClr val="bg1"/>
                </a:solidFill>
                <a:latin typeface="Book Antiqua" pitchFamily="18" charset="0"/>
                <a:ea typeface="SimSun" pitchFamily="2" charset="-122"/>
              </a:rPr>
              <a:t>Replacable Cartridge Assembly</a:t>
            </a:r>
          </a:p>
        </p:txBody>
      </p:sp>
    </p:spTree>
  </p:cSld>
  <p:clrMapOvr>
    <a:masterClrMapping/>
  </p:clrMapOvr>
  <p:transition spd="med">
    <p:rand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 autoUpdateAnimBg="0"/>
      <p:bldP spid="33796" grpId="0" animBg="1"/>
      <p:bldP spid="33797" grpId="0" animBg="1"/>
      <p:bldP spid="33798" grpId="0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4" grpId="0" animBg="1"/>
      <p:bldP spid="33805" grpId="0" animBg="1"/>
      <p:bldP spid="33806" grpId="0" animBg="1" autoUpdateAnimBg="0"/>
      <p:bldP spid="33807" grpId="0" animBg="1" autoUpdateAnimBg="0"/>
      <p:bldP spid="33808" grpId="0" animBg="1" autoUpdateAnimBg="0"/>
      <p:bldP spid="33809" grpId="0" animBg="1" autoUpdateAnimBg="0"/>
      <p:bldP spid="33810" grpId="0" animBg="1" autoUpdateAnimBg="0"/>
      <p:bldP spid="33811" grpId="0" animBg="1" autoUpdateAnimBg="0"/>
      <p:bldP spid="33812" grpId="0" animBg="1" autoUpdateAnimBg="0"/>
      <p:bldP spid="33813" grpId="0" animBg="1" autoUpdateAnimBg="0"/>
      <p:bldP spid="33814" grpId="0" animBg="1" autoUpdateAnimBg="0"/>
      <p:bldP spid="33815" grpId="0" animBg="1" autoUpdateAnimBg="0"/>
      <p:bldP spid="33816" grpId="0" animBg="1"/>
      <p:bldP spid="33817" grpId="0" animBg="1" autoUpdateAnimBg="0"/>
      <p:bldP spid="33818" grpId="0" animBg="1"/>
      <p:bldP spid="33819" grpId="0" animBg="1"/>
      <p:bldP spid="33820" grpId="0" animBg="1"/>
      <p:bldP spid="33821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24AF9-0FE8-44F1-B779-691229DDC581}" type="slidenum">
              <a:rPr lang="zh-TW" altLang="en-US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高濃度淨水機機型</a:t>
            </a:r>
          </a:p>
        </p:txBody>
      </p:sp>
      <p:pic>
        <p:nvPicPr>
          <p:cNvPr id="26629" name="Picture 3" descr="HD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3575" y="762000"/>
            <a:ext cx="5276850" cy="6096000"/>
          </a:xfrm>
          <a:noFill/>
        </p:spPr>
      </p:pic>
    </p:spTree>
  </p:cSld>
  <p:clrMapOvr>
    <a:masterClrMapping/>
  </p:clrMapOvr>
  <p:transition spd="med">
    <p:random/>
    <p:sndAc>
      <p:endSnd/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9122C-E523-407A-9270-39C084BE864D}" type="slidenum">
              <a:rPr lang="zh-TW" altLang="en-US"/>
              <a:pPr>
                <a:defRPr/>
              </a:pPr>
              <a:t>28</a:t>
            </a:fld>
            <a:endParaRPr lang="en-US" altLang="zh-TW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高濃度淨水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機外觀圖</a:t>
            </a:r>
          </a:p>
        </p:txBody>
      </p:sp>
      <p:pic>
        <p:nvPicPr>
          <p:cNvPr id="27653" name="Picture 3" descr="CHEANER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" t="1521" b="1077"/>
          <a:stretch>
            <a:fillRect/>
          </a:stretch>
        </p:blipFill>
        <p:spPr>
          <a:xfrm>
            <a:off x="3243263" y="914400"/>
            <a:ext cx="2657475" cy="5943600"/>
          </a:xfrm>
          <a:noFill/>
        </p:spPr>
      </p:pic>
    </p:spTree>
  </p:cSld>
  <p:clrMapOvr>
    <a:masterClrMapping/>
  </p:clrMapOvr>
  <p:transition spd="med">
    <p:random/>
    <p:sndAc>
      <p:endSnd/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0BF2C-AA03-4011-8D6C-936484625280}" type="slidenum">
              <a:rPr lang="zh-TW" altLang="en-US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高濃度淨水機外觀圖</a:t>
            </a:r>
          </a:p>
        </p:txBody>
      </p:sp>
      <p:pic>
        <p:nvPicPr>
          <p:cNvPr id="37891" name="Picture 3" descr="H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990600"/>
            <a:ext cx="367506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彭元興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13AD2-085F-4CC3-93F1-EF891F3BCBE3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6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7788F-4C6E-48EE-9999-0A0C4FAFF31A}" type="slidenum">
              <a:rPr lang="zh-TW" altLang="en-US"/>
              <a:pPr>
                <a:defRPr/>
              </a:pPr>
              <a:t>30</a:t>
            </a:fld>
            <a:endParaRPr lang="en-US" altLang="zh-TW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高濃度淨水機規格</a:t>
            </a:r>
          </a:p>
        </p:txBody>
      </p:sp>
      <p:pic>
        <p:nvPicPr>
          <p:cNvPr id="29701" name="Picture 3" descr="H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54075"/>
            <a:ext cx="4167188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endSnd/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5D823-B065-4560-B291-09FC803144AA}" type="slidenum">
              <a:rPr lang="zh-TW" altLang="en-US"/>
              <a:pPr>
                <a:defRPr/>
              </a:pPr>
              <a:t>31</a:t>
            </a:fld>
            <a:endParaRPr lang="en-US" altLang="zh-TW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中</a:t>
            </a:r>
            <a:r>
              <a:rPr lang="zh-TW" altLang="en-US" dirty="0" smtClean="0"/>
              <a:t>濃度淨水機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F8295-BD80-4962-B7C2-F186D3EC31F8}" type="slidenum">
              <a:rPr lang="zh-TW" altLang="en-US"/>
              <a:pPr>
                <a:defRPr/>
              </a:pPr>
              <a:t>32</a:t>
            </a:fld>
            <a:endParaRPr lang="en-US" altLang="zh-TW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838200"/>
            <a:ext cx="9144000" cy="6477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中</a:t>
            </a:r>
            <a:r>
              <a:rPr lang="zh-TW" altLang="en-US" dirty="0" smtClean="0"/>
              <a:t>濃度淨水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機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8077200" cy="3744913"/>
          </a:xfrm>
        </p:spPr>
        <p:txBody>
          <a:bodyPr/>
          <a:lstStyle/>
          <a:p>
            <a:pPr eaLnBrk="1" hangingPunct="1"/>
            <a:r>
              <a:rPr lang="zh-TW" altLang="en-US" sz="2800" smtClean="0"/>
              <a:t>操作濃度：2%。</a:t>
            </a:r>
          </a:p>
          <a:p>
            <a:pPr eaLnBrk="1" hangingPunct="1"/>
            <a:r>
              <a:rPr lang="zh-TW" altLang="en-US" sz="2800" smtClean="0"/>
              <a:t>中型尺度不配置轉子，通常為單支含排渣室。</a:t>
            </a:r>
          </a:p>
          <a:p>
            <a:pPr eaLnBrk="1" hangingPunct="1"/>
            <a:r>
              <a:rPr lang="zh-TW" altLang="en-US" sz="2800" smtClean="0"/>
              <a:t>主要功能為確保去除重質雜物，例如砂粒玻璃顆粒迴紋針等，以保護後段設備不被摩損。</a:t>
            </a:r>
          </a:p>
          <a:p>
            <a:pPr eaLnBrk="1" hangingPunct="1"/>
            <a:r>
              <a:rPr lang="zh-TW" altLang="en-US" sz="2800" smtClean="0"/>
              <a:t>排渣量0.1-1%，跟進料所含的污染物有關。</a:t>
            </a:r>
            <a:r>
              <a:rPr lang="en-US" altLang="zh-TW" sz="280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05556-78B7-4038-A3DF-856068045160}" type="slidenum">
              <a:rPr lang="zh-TW" altLang="en-US"/>
              <a:pPr>
                <a:defRPr/>
              </a:pPr>
              <a:t>33</a:t>
            </a:fld>
            <a:endParaRPr lang="en-US" altLang="zh-TW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批次操作中濃度淨水機</a:t>
            </a:r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11238"/>
            <a:ext cx="7178675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42CE5-0702-411A-9F55-5F4DEF5712EB}" type="slidenum">
              <a:rPr lang="zh-TW" altLang="en-US"/>
              <a:pPr>
                <a:defRPr/>
              </a:pPr>
              <a:t>34</a:t>
            </a:fld>
            <a:endParaRPr lang="en-US" altLang="zh-TW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低濃度淨水機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15099-B4A5-47F0-AEC7-3FA3979039F0}" type="slidenum">
              <a:rPr lang="zh-TW" altLang="en-US"/>
              <a:pPr>
                <a:defRPr/>
              </a:pPr>
              <a:t>35</a:t>
            </a:fld>
            <a:endParaRPr lang="en-US" altLang="zh-TW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低濃度淨水機（</a:t>
            </a:r>
            <a:r>
              <a:rPr lang="en-US" altLang="zh-TW" dirty="0" smtClean="0"/>
              <a:t>LD Cleaner）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/>
            <a:r>
              <a:rPr lang="zh-TW" altLang="en-US" sz="2800" smtClean="0"/>
              <a:t>操作濃度：0.5-1%。</a:t>
            </a:r>
          </a:p>
          <a:p>
            <a:pPr eaLnBrk="1" hangingPunct="1"/>
            <a:r>
              <a:rPr lang="zh-TW" altLang="en-US" sz="2800" smtClean="0"/>
              <a:t>出入口差壓：2.5-3.0 </a:t>
            </a:r>
            <a:r>
              <a:rPr lang="en-US" altLang="zh-TW" sz="2800" smtClean="0"/>
              <a:t>kg/cm</a:t>
            </a:r>
            <a:r>
              <a:rPr lang="en-US" altLang="zh-TW" sz="2800" baseline="30000" smtClean="0"/>
              <a:t>2</a:t>
            </a:r>
            <a:r>
              <a:rPr lang="en-US" altLang="zh-TW" sz="2800" smtClean="0"/>
              <a:t>。</a:t>
            </a:r>
          </a:p>
          <a:p>
            <a:pPr eaLnBrk="1" hangingPunct="1"/>
            <a:r>
              <a:rPr lang="zh-TW" altLang="en-US" sz="2800" smtClean="0"/>
              <a:t>功能：主要除去細砂、木片、白土。</a:t>
            </a:r>
          </a:p>
          <a:p>
            <a:pPr eaLnBrk="1" hangingPunct="1"/>
            <a:r>
              <a:rPr lang="zh-TW" altLang="en-US" sz="2800" smtClean="0"/>
              <a:t>處理濃度愈高，去除效率愈差，1%以上濃度處理效果大幅度的下降，典型低濃度淨漿機需要2.5 </a:t>
            </a:r>
            <a:r>
              <a:rPr lang="en-US" altLang="zh-TW" sz="2800" smtClean="0"/>
              <a:t>kg/cm</a:t>
            </a:r>
            <a:r>
              <a:rPr lang="en-US" altLang="zh-TW" sz="2800" baseline="30000" smtClean="0"/>
              <a:t>2</a:t>
            </a:r>
            <a:r>
              <a:rPr lang="zh-TW" altLang="en-US" sz="2800" smtClean="0"/>
              <a:t>以上，其處理效率較佳。</a:t>
            </a:r>
          </a:p>
          <a:p>
            <a:pPr eaLnBrk="1" hangingPunct="1"/>
            <a:r>
              <a:rPr lang="zh-TW" altLang="en-US" sz="2800" smtClean="0"/>
              <a:t>排列方式以串流式居多，即二次淨漿的良漿返回一次淨漿再行處理，一次淨漿良漿則送至下段製程。</a:t>
            </a:r>
            <a:endParaRPr lang="zh-TW" altLang="en-US" smtClean="0"/>
          </a:p>
        </p:txBody>
      </p:sp>
    </p:spTree>
  </p:cSld>
  <p:clrMapOvr>
    <a:masterClrMapping/>
  </p:clrMapOvr>
  <p:transition spd="med">
    <p:random/>
    <p:sndAc>
      <p:endSnd/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16235-53CC-4F4D-9D56-2954523E37F7}" type="slidenum">
              <a:rPr lang="zh-TW" altLang="en-US"/>
              <a:pPr>
                <a:defRPr/>
              </a:pPr>
              <a:t>36</a:t>
            </a:fld>
            <a:endParaRPr lang="en-US" altLang="zh-TW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-90488" y="304800"/>
            <a:ext cx="9324976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低濃度淨水機進出水處組合</a:t>
            </a:r>
          </a:p>
        </p:txBody>
      </p:sp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392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BFFCE-F945-4560-AFBC-86F0E0735476}" type="slidenum">
              <a:rPr lang="zh-TW" altLang="en-US"/>
              <a:pPr>
                <a:defRPr/>
              </a:pPr>
              <a:t>37</a:t>
            </a:fld>
            <a:endParaRPr lang="en-US" altLang="zh-TW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低濃度淨水機構造圖</a:t>
            </a:r>
            <a:endParaRPr lang="en-US" altLang="zh-TW" dirty="0" smtClean="0"/>
          </a:p>
        </p:txBody>
      </p:sp>
      <p:pic>
        <p:nvPicPr>
          <p:cNvPr id="36869" name="Picture 4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3608388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endSnd/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19D5E-F79D-42AD-8D15-B1AA01A07A47}" type="slidenum">
              <a:rPr lang="zh-TW" altLang="en-US"/>
              <a:pPr>
                <a:defRPr/>
              </a:pPr>
              <a:t>38</a:t>
            </a:fld>
            <a:endParaRPr lang="en-US" altLang="zh-TW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低濃度淨水機構造圖</a:t>
            </a:r>
            <a:endParaRPr lang="en-US" altLang="zh-TW" dirty="0" smtClean="0"/>
          </a:p>
        </p:txBody>
      </p:sp>
      <p:pic>
        <p:nvPicPr>
          <p:cNvPr id="37893" name="Picture 3" descr="1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990600"/>
            <a:ext cx="3365500" cy="5867400"/>
          </a:xfrm>
        </p:spPr>
      </p:pic>
    </p:spTree>
  </p:cSld>
  <p:clrMapOvr>
    <a:masterClrMapping/>
  </p:clrMapOvr>
  <p:transition spd="med">
    <p:random/>
    <p:sndAc>
      <p:endSnd/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1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517BF-762A-4D5F-BBAB-FA11EEAB4E6D}" type="slidenum">
              <a:rPr lang="zh-TW" altLang="en-US"/>
              <a:pPr>
                <a:defRPr/>
              </a:pPr>
              <a:t>39</a:t>
            </a:fld>
            <a:endParaRPr lang="en-US" altLang="zh-TW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低濃度淨水機作用原理</a:t>
            </a:r>
            <a:endParaRPr lang="en-US" altLang="zh-TW" dirty="0" smtClean="0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4267200" y="1981200"/>
            <a:ext cx="4191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982788"/>
            <a:ext cx="2957513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590800" y="1447800"/>
            <a:ext cx="2967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r>
              <a:rPr kumimoji="0" lang="sv-SE" altLang="sv-SE" sz="2000">
                <a:ea typeface="SimSun" pitchFamily="2" charset="-122"/>
              </a:rPr>
              <a:t>Air and Lightweight Reject</a:t>
            </a:r>
            <a:endParaRPr kumimoji="0" lang="sv-SE" altLang="sv-SE" sz="2800">
              <a:ea typeface="SimSun" pitchFamily="2" charset="-122"/>
            </a:endParaRP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V="1">
            <a:off x="3730625" y="1828800"/>
            <a:ext cx="0" cy="249238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5443538" y="2660650"/>
            <a:ext cx="295275" cy="1588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H="1" flipV="1">
            <a:off x="5454650" y="3557588"/>
            <a:ext cx="261938" cy="231775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3470275" y="3794125"/>
            <a:ext cx="1143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3470275" y="4249738"/>
            <a:ext cx="114300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rot="9141516">
            <a:off x="3151188" y="3152775"/>
            <a:ext cx="133350" cy="3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65" name="Freeform 13"/>
          <p:cNvSpPr>
            <a:spLocks/>
          </p:cNvSpPr>
          <p:nvPr/>
        </p:nvSpPr>
        <p:spPr bwMode="auto">
          <a:xfrm>
            <a:off x="3573463" y="2732088"/>
            <a:ext cx="611187" cy="180975"/>
          </a:xfrm>
          <a:custGeom>
            <a:avLst/>
            <a:gdLst>
              <a:gd name="T0" fmla="*/ 0 w 235"/>
              <a:gd name="T1" fmla="*/ 235625544 h 139"/>
              <a:gd name="T2" fmla="*/ 649356278 w 235"/>
              <a:gd name="T3" fmla="*/ 72891262 h 139"/>
              <a:gd name="T4" fmla="*/ 1589572549 w 235"/>
              <a:gd name="T5" fmla="*/ 0 h 139"/>
              <a:gd name="T6" fmla="*/ 0 60000 65536"/>
              <a:gd name="T7" fmla="*/ 0 60000 65536"/>
              <a:gd name="T8" fmla="*/ 0 60000 65536"/>
              <a:gd name="T9" fmla="*/ 0 w 235"/>
              <a:gd name="T10" fmla="*/ 0 h 139"/>
              <a:gd name="T11" fmla="*/ 235 w 235"/>
              <a:gd name="T12" fmla="*/ 139 h 1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" h="139">
                <a:moveTo>
                  <a:pt x="0" y="139"/>
                </a:moveTo>
                <a:cubicBezTo>
                  <a:pt x="28" y="102"/>
                  <a:pt x="56" y="66"/>
                  <a:pt x="96" y="43"/>
                </a:cubicBezTo>
                <a:cubicBezTo>
                  <a:pt x="135" y="19"/>
                  <a:pt x="211" y="7"/>
                  <a:pt x="235" y="0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3217863" y="2660650"/>
            <a:ext cx="2160587" cy="1588"/>
          </a:xfrm>
          <a:prstGeom prst="line">
            <a:avLst/>
          </a:prstGeom>
          <a:noFill/>
          <a:ln w="12700">
            <a:solidFill>
              <a:schemeClr val="bg2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V="1">
            <a:off x="3578225" y="4213225"/>
            <a:ext cx="98425" cy="176213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rot="18000000" flipV="1">
            <a:off x="3793331" y="4215607"/>
            <a:ext cx="85725" cy="160338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5724525" y="2433638"/>
            <a:ext cx="903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r>
              <a:rPr kumimoji="0" lang="sv-SE" altLang="sv-SE" sz="2000">
                <a:ea typeface="SimSun" pitchFamily="2" charset="-122"/>
              </a:rPr>
              <a:t>Accept</a:t>
            </a:r>
            <a:endParaRPr kumimoji="0" lang="sv-SE" altLang="sv-SE" sz="2800">
              <a:ea typeface="SimSun" pitchFamily="2" charset="-122"/>
            </a:endParaRP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5686425" y="3803650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r>
              <a:rPr kumimoji="0" lang="sv-SE" altLang="sv-SE" sz="2000">
                <a:ea typeface="SimSun" pitchFamily="2" charset="-122"/>
              </a:rPr>
              <a:t>Feed</a:t>
            </a:r>
            <a:endParaRPr kumimoji="0" lang="sv-SE" altLang="sv-SE" sz="2800">
              <a:ea typeface="SimSun" pitchFamily="2" charset="-122"/>
            </a:endParaRPr>
          </a:p>
        </p:txBody>
      </p:sp>
    </p:spTree>
  </p:cSld>
  <p:clrMapOvr>
    <a:masterClrMapping/>
  </p:clrMapOvr>
  <p:transition spd="med">
    <p:rand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  <p:bldP spid="49158" grpId="0" autoUpdateAnimBg="0"/>
      <p:bldP spid="49159" grpId="0" animBg="1"/>
      <p:bldP spid="49160" grpId="0" animBg="1"/>
      <p:bldP spid="49161" grpId="0" animBg="1"/>
      <p:bldP spid="49162" grpId="0" animBg="1"/>
      <p:bldP spid="49163" grpId="0" animBg="1"/>
      <p:bldP spid="49164" grpId="0" animBg="1"/>
      <p:bldP spid="49165" grpId="0" animBg="1"/>
      <p:bldP spid="49166" grpId="0" animBg="1"/>
      <p:bldP spid="49167" grpId="0" animBg="1"/>
      <p:bldP spid="49168" grpId="0" animBg="1"/>
      <p:bldP spid="49169" grpId="0" autoUpdateAnimBg="0"/>
      <p:bldP spid="4917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彭元興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13AD2-085F-4CC3-93F1-EF891F3BCBE3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22312"/>
            <a:ext cx="7992888" cy="581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7F76F-DB95-4FEB-91AF-47D633BC32BB}" type="slidenum">
              <a:rPr lang="zh-TW" altLang="en-US"/>
              <a:pPr>
                <a:defRPr/>
              </a:pPr>
              <a:t>40</a:t>
            </a:fld>
            <a:endParaRPr lang="en-US" altLang="zh-TW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低濃度淨水機作用原理</a:t>
            </a:r>
            <a:endParaRPr lang="en-US" altLang="zh-TW" dirty="0" smtClean="0"/>
          </a:p>
        </p:txBody>
      </p:sp>
      <p:pic>
        <p:nvPicPr>
          <p:cNvPr id="39941" name="Picture 4" descr="CLEANER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990600"/>
            <a:ext cx="51292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endSnd/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C6343-F510-4073-81BB-381FB246921D}" type="slidenum">
              <a:rPr lang="zh-TW" altLang="en-US"/>
              <a:pPr>
                <a:defRPr/>
              </a:pPr>
              <a:t>41</a:t>
            </a:fld>
            <a:endParaRPr lang="en-US" altLang="zh-TW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低濃度淨漿機作用原理</a:t>
            </a:r>
            <a:endParaRPr lang="en-US" altLang="zh-TW" smtClean="0"/>
          </a:p>
        </p:txBody>
      </p:sp>
      <p:pic>
        <p:nvPicPr>
          <p:cNvPr id="40965" name="Picture 4" descr="CLEANER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990600"/>
            <a:ext cx="54419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endSnd/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F4207-6F78-4BDC-B22F-2033058C71A1}" type="slidenum">
              <a:rPr lang="zh-TW" altLang="en-US"/>
              <a:pPr>
                <a:defRPr/>
              </a:pPr>
              <a:t>42</a:t>
            </a:fld>
            <a:endParaRPr lang="en-US" altLang="zh-TW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低濃度淨水機作用原理</a:t>
            </a:r>
            <a:endParaRPr lang="en-US" altLang="zh-TW" dirty="0" smtClean="0"/>
          </a:p>
        </p:txBody>
      </p:sp>
      <p:pic>
        <p:nvPicPr>
          <p:cNvPr id="41989" name="Picture 4" descr="CLEANER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53340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5" descr="CLEANE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2060575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endSnd/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9FE78-DF45-4BEE-8289-4300EE1F7B7C}" type="slidenum">
              <a:rPr lang="zh-TW" altLang="en-US"/>
              <a:pPr>
                <a:defRPr/>
              </a:pPr>
              <a:t>43</a:t>
            </a:fld>
            <a:endParaRPr lang="en-US" altLang="zh-TW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低濃度淨水機作用原理</a:t>
            </a:r>
            <a:endParaRPr lang="en-US" altLang="zh-TW" dirty="0" smtClean="0"/>
          </a:p>
        </p:txBody>
      </p:sp>
      <p:pic>
        <p:nvPicPr>
          <p:cNvPr id="43013" name="Picture 4" descr="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47738"/>
            <a:ext cx="6705600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endSnd/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550EF-AF0D-497B-85FA-BB68C17DD0EC}" type="slidenum">
              <a:rPr lang="zh-TW" altLang="en-US"/>
              <a:pPr>
                <a:defRPr/>
              </a:pPr>
              <a:t>44</a:t>
            </a:fld>
            <a:endParaRPr lang="en-US" altLang="zh-TW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輕重雜物合併淨水機</a:t>
            </a:r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2989263" cy="593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07FF5-D1D5-4A96-92AC-61CF6693764A}" type="slidenum">
              <a:rPr lang="zh-TW" altLang="en-US"/>
              <a:pPr>
                <a:defRPr/>
              </a:pPr>
              <a:t>45</a:t>
            </a:fld>
            <a:endParaRPr lang="en-US" altLang="zh-TW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950912"/>
          </a:xfrm>
        </p:spPr>
        <p:txBody>
          <a:bodyPr/>
          <a:lstStyle/>
          <a:p>
            <a:pPr eaLnBrk="1" hangingPunct="1"/>
            <a:r>
              <a:rPr lang="zh-TW" altLang="en-US" sz="3600" dirty="0" smtClean="0"/>
              <a:t>重質淨水機配置批次及連續式排渣</a:t>
            </a:r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163"/>
            <a:ext cx="91440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D0A08-12A8-49EC-9810-7B1C2BB55CAF}" type="slidenum">
              <a:rPr lang="zh-TW" altLang="en-US"/>
              <a:pPr>
                <a:defRPr/>
              </a:pPr>
              <a:t>46</a:t>
            </a:fld>
            <a:endParaRPr lang="en-US" altLang="zh-TW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1143000"/>
          </a:xfrm>
        </p:spPr>
        <p:txBody>
          <a:bodyPr/>
          <a:lstStyle/>
          <a:p>
            <a:pPr eaLnBrk="1" hangingPunct="1"/>
            <a:r>
              <a:rPr lang="zh-TW" altLang="en-US" sz="3200" dirty="0" smtClean="0"/>
              <a:t>重質淨水機濃度與壓差對去除效率的影響</a:t>
            </a:r>
          </a:p>
        </p:txBody>
      </p:sp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403350"/>
            <a:ext cx="89249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58CAF-F519-4C25-A3C6-EA2D57C3E752}" type="slidenum">
              <a:rPr lang="zh-TW" altLang="en-US"/>
              <a:pPr>
                <a:defRPr/>
              </a:pPr>
              <a:t>47</a:t>
            </a:fld>
            <a:endParaRPr lang="en-US" altLang="zh-TW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淨水機組(</a:t>
            </a:r>
            <a:r>
              <a:rPr lang="en-US" altLang="zh-TW" dirty="0" smtClean="0"/>
              <a:t>Cleaner battery)</a:t>
            </a:r>
            <a:r>
              <a:rPr lang="zh-TW" altLang="en-US" dirty="0" smtClean="0"/>
              <a:t>排列</a:t>
            </a:r>
            <a:r>
              <a:rPr lang="zh-TW" altLang="en-US" sz="3200" dirty="0" smtClean="0"/>
              <a:t/>
            </a:r>
            <a:br>
              <a:rPr lang="zh-TW" altLang="en-US" sz="3200" dirty="0" smtClean="0"/>
            </a:br>
            <a:r>
              <a:rPr lang="zh-TW" altLang="en-US" sz="3200" dirty="0" smtClean="0"/>
              <a:t>4排                   2排</a:t>
            </a:r>
          </a:p>
        </p:txBody>
      </p:sp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1219200"/>
            <a:ext cx="5043487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E4762-C5B8-4C30-B224-04ADD4F7E664}" type="slidenum">
              <a:rPr lang="zh-TW" altLang="en-US"/>
              <a:pPr>
                <a:defRPr/>
              </a:pPr>
              <a:t>48</a:t>
            </a:fld>
            <a:endParaRPr lang="en-US" altLang="zh-TW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低濃度淨水 機組排列方式</a:t>
            </a:r>
            <a:endParaRPr lang="en-US" altLang="zh-TW" dirty="0" smtClean="0"/>
          </a:p>
        </p:txBody>
      </p:sp>
      <p:pic>
        <p:nvPicPr>
          <p:cNvPr id="48133" name="Picture 4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9338"/>
            <a:ext cx="914400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endSnd/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214A9-D43D-4C30-BD11-484754EA3FD3}" type="slidenum">
              <a:rPr lang="zh-TW" altLang="en-US"/>
              <a:pPr>
                <a:defRPr/>
              </a:pPr>
              <a:t>49</a:t>
            </a:fld>
            <a:endParaRPr lang="en-US" altLang="zh-TW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低濃度淨水機組排列方式</a:t>
            </a:r>
            <a:endParaRPr lang="en-US" altLang="zh-TW" dirty="0" smtClean="0"/>
          </a:p>
        </p:txBody>
      </p:sp>
      <p:pic>
        <p:nvPicPr>
          <p:cNvPr id="49157" name="Picture 4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2304" b="4311"/>
          <a:stretch>
            <a:fillRect/>
          </a:stretch>
        </p:blipFill>
        <p:spPr bwMode="auto">
          <a:xfrm>
            <a:off x="1970088" y="838200"/>
            <a:ext cx="519271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endSnd/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9E57D-0618-4351-BDE3-9B45A06BE9DA}" type="slidenum">
              <a:rPr lang="zh-TW" altLang="en-US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前言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/>
              <a:t>廢紙收集回收使用，難免混有砂、石頭、鐵罐等重質雜物。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紙加工時有鋁薄、塑膠片、熱熔膠、釘子等，其形狀，比重，大小不一等輕/重質雜物</a:t>
            </a:r>
            <a:r>
              <a:rPr lang="en-US" altLang="zh-TW" smtClean="0"/>
              <a:t>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以上這些輕/重雜質需先行除去才可得良質漿料，在廢紙處理設備中，可以應用淨漿機來除去。</a:t>
            </a:r>
          </a:p>
        </p:txBody>
      </p:sp>
    </p:spTree>
  </p:cSld>
  <p:clrMapOvr>
    <a:masterClrMapping/>
  </p:clrMapOvr>
  <p:transition spd="med">
    <p:random/>
    <p:sndAc>
      <p:endSnd/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F2659-8C42-42F6-8466-FD0A65FD2C6F}" type="slidenum">
              <a:rPr lang="zh-TW" altLang="en-US"/>
              <a:pPr>
                <a:defRPr/>
              </a:pPr>
              <a:t>50</a:t>
            </a:fld>
            <a:endParaRPr lang="en-US" altLang="zh-TW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低濃度淨水機組排列方式</a:t>
            </a:r>
            <a:endParaRPr lang="en-US" altLang="zh-TW" dirty="0" smtClean="0"/>
          </a:p>
        </p:txBody>
      </p:sp>
      <p:pic>
        <p:nvPicPr>
          <p:cNvPr id="50181" name="Picture 4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914400"/>
            <a:ext cx="32416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endSnd/>
    </p:sndAc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687F9-EFC9-4A4A-A5AE-9C5CFE12CFD4}" type="slidenum">
              <a:rPr lang="zh-TW" altLang="en-US"/>
              <a:pPr>
                <a:defRPr/>
              </a:pPr>
              <a:t>51</a:t>
            </a:fld>
            <a:endParaRPr lang="en-US" altLang="zh-TW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低濃度淨水機</a:t>
            </a:r>
            <a:endParaRPr lang="en-US" altLang="zh-TW" dirty="0" smtClean="0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124200" y="1838325"/>
            <a:ext cx="403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Increases velocity</a:t>
            </a:r>
          </a:p>
          <a:p>
            <a:pPr algn="l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提高速度</a:t>
            </a:r>
            <a:endParaRPr lang="en-US" altLang="zh-CN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Reduces </a:t>
            </a:r>
            <a:r>
              <a:rPr lang="en-US" altLang="zh-CN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Hp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required</a:t>
            </a:r>
          </a:p>
          <a:p>
            <a:pPr algn="l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減少所需的</a:t>
            </a:r>
            <a:r>
              <a:rPr lang="en-US" altLang="zh-TW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HP</a:t>
            </a:r>
            <a:r>
              <a:rPr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值</a:t>
            </a:r>
            <a:endParaRPr lang="en-US" altLang="zh-CN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Prevents short circuiting</a:t>
            </a:r>
          </a:p>
          <a:p>
            <a:pPr algn="l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防止短路</a:t>
            </a:r>
            <a:endParaRPr lang="en-US" altLang="zh-CN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Reduces turbulence</a:t>
            </a:r>
          </a:p>
          <a:p>
            <a:pPr algn="l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減少亂流</a:t>
            </a:r>
            <a:endParaRPr lang="en-US" altLang="zh-CN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06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400"/>
            <a:ext cx="15097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2570163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endSnd/>
    </p:sndAc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6EA6C-64ED-4463-8A22-46E27687F2F4}" type="slidenum">
              <a:rPr lang="zh-TW" altLang="en-US"/>
              <a:pPr>
                <a:defRPr/>
              </a:pPr>
              <a:t>52</a:t>
            </a:fld>
            <a:endParaRPr lang="en-US" altLang="zh-TW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低濃度淨水機</a:t>
            </a:r>
            <a:endParaRPr lang="en-US" altLang="zh-TW" dirty="0" smtClean="0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692275" y="1752600"/>
            <a:ext cx="69945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Stainless steel const.</a:t>
            </a:r>
            <a:r>
              <a:rPr lang="zh-TW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不銹鋼結構</a:t>
            </a:r>
            <a:endParaRPr lang="en-US" altLang="zh-CN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Corrosion resistant</a:t>
            </a:r>
            <a:r>
              <a:rPr lang="zh-TW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耐腐蝕</a:t>
            </a:r>
            <a:endParaRPr lang="en-US" altLang="zh-CN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Erosion resistant</a:t>
            </a:r>
            <a:r>
              <a:rPr lang="zh-TW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耐侵蝕</a:t>
            </a:r>
            <a:endParaRPr lang="en-US" altLang="zh-CN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Continuous welded strips</a:t>
            </a:r>
            <a:r>
              <a:rPr lang="zh-TW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連續焊接條</a:t>
            </a:r>
            <a:endParaRPr lang="en-US" altLang="zh-CN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Eliminates Counter Force</a:t>
            </a:r>
            <a:r>
              <a:rPr lang="zh-TW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消除反作用力</a:t>
            </a:r>
            <a:endParaRPr lang="en-US" altLang="zh-CN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Increases efficiency</a:t>
            </a:r>
            <a:r>
              <a:rPr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提高效率</a:t>
            </a:r>
            <a:endParaRPr lang="en-US" altLang="zh-CN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Creates path for debris</a:t>
            </a:r>
            <a:r>
              <a:rPr lang="zh-TW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建立碎屑的路徑</a:t>
            </a:r>
            <a:endParaRPr lang="en-US" altLang="zh-CN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Reduces TF</a:t>
            </a:r>
            <a:r>
              <a:rPr lang="zh-TW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減少</a:t>
            </a:r>
            <a:r>
              <a:rPr lang="en-US" altLang="zh-TW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TF</a:t>
            </a:r>
            <a:endParaRPr lang="en-US" altLang="zh-CN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2230" name="Picture 4" descr="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575" y="1600200"/>
            <a:ext cx="1209675" cy="4114800"/>
          </a:xfrm>
          <a:noFill/>
        </p:spPr>
      </p:pic>
    </p:spTree>
  </p:cSld>
  <p:clrMapOvr>
    <a:masterClrMapping/>
  </p:clrMapOvr>
  <p:transition spd="med">
    <p:random/>
    <p:sndAc>
      <p:endSnd/>
    </p:sndAc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15A9F-EDB5-4BF7-AC7C-F5FDDFA068D2}" type="slidenum">
              <a:rPr lang="zh-TW" altLang="en-US"/>
              <a:pPr>
                <a:defRPr/>
              </a:pPr>
              <a:t>53</a:t>
            </a:fld>
            <a:endParaRPr lang="en-US" altLang="zh-TW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低濃度淨漿機</a:t>
            </a:r>
            <a:endParaRPr lang="en-US" altLang="zh-TW" smtClean="0"/>
          </a:p>
        </p:txBody>
      </p:sp>
      <p:sp>
        <p:nvSpPr>
          <p:cNvPr id="53253" name="Rectangle 3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/>
            <a:endParaRPr lang="en-US" altLang="zh-CN" sz="4400">
              <a:solidFill>
                <a:schemeClr val="tx2"/>
              </a:solidFill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042988" y="1330325"/>
            <a:ext cx="604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Patented lower cone</a:t>
            </a:r>
            <a:r>
              <a:rPr lang="zh-TW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zh-TW" altLang="en-US" sz="2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獲得專利的下錐體</a:t>
            </a:r>
            <a:endParaRPr lang="en-US" altLang="zh-CN" sz="22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“roof” increases efficiency</a:t>
            </a:r>
          </a:p>
          <a:p>
            <a:pPr lvl="1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altLang="zh-CN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“roof”</a:t>
            </a:r>
            <a:r>
              <a:rPr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增加效率</a:t>
            </a:r>
            <a:endParaRPr lang="en-US" altLang="zh-CN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Directs debris downward</a:t>
            </a:r>
          </a:p>
          <a:p>
            <a:pPr lvl="1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指引碎屑向下</a:t>
            </a:r>
            <a:endParaRPr lang="en-US" altLang="zh-CN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Polyurethane material</a:t>
            </a:r>
            <a:r>
              <a:rPr lang="zh-TW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zh-TW" altLang="en-US" sz="2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聚氨酯材料</a:t>
            </a:r>
            <a:endParaRPr lang="en-US" altLang="zh-CN" sz="22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Long wear life</a:t>
            </a:r>
          </a:p>
          <a:p>
            <a:pPr lvl="1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使用壽命長</a:t>
            </a:r>
            <a:endParaRPr lang="en-US" altLang="zh-CN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Ceramic cone optional</a:t>
            </a:r>
          </a:p>
          <a:p>
            <a:pPr lvl="1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zh-TW" alt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陶瓷錐體可選擇</a:t>
            </a:r>
            <a:endParaRPr lang="en-US" altLang="zh-CN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3255" name="Group 5"/>
          <p:cNvGrpSpPr>
            <a:grpSpLocks/>
          </p:cNvGrpSpPr>
          <p:nvPr/>
        </p:nvGrpSpPr>
        <p:grpSpPr bwMode="auto">
          <a:xfrm>
            <a:off x="6804025" y="1219200"/>
            <a:ext cx="2382838" cy="5181600"/>
            <a:chOff x="4032" y="432"/>
            <a:chExt cx="1501" cy="3264"/>
          </a:xfrm>
        </p:grpSpPr>
        <p:pic>
          <p:nvPicPr>
            <p:cNvPr id="53257" name="Picture 6" descr="3"/>
            <p:cNvPicPr>
              <a:picLocks noChangeAspect="1" noChangeArrowheads="1"/>
            </p:cNvPicPr>
            <p:nvPr/>
          </p:nvPicPr>
          <p:blipFill>
            <a:blip r:embed="rId2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432"/>
              <a:ext cx="851" cy="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8" name="Freeform 7"/>
            <p:cNvSpPr>
              <a:spLocks/>
            </p:cNvSpPr>
            <p:nvPr/>
          </p:nvSpPr>
          <p:spPr bwMode="auto">
            <a:xfrm>
              <a:off x="4656" y="1872"/>
              <a:ext cx="672" cy="608"/>
            </a:xfrm>
            <a:custGeom>
              <a:avLst/>
              <a:gdLst>
                <a:gd name="T0" fmla="*/ 0 w 672"/>
                <a:gd name="T1" fmla="*/ 368 h 608"/>
                <a:gd name="T2" fmla="*/ 96 w 672"/>
                <a:gd name="T3" fmla="*/ 560 h 608"/>
                <a:gd name="T4" fmla="*/ 336 w 672"/>
                <a:gd name="T5" fmla="*/ 80 h 608"/>
                <a:gd name="T6" fmla="*/ 672 w 672"/>
                <a:gd name="T7" fmla="*/ 80 h 6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608"/>
                <a:gd name="T14" fmla="*/ 672 w 672"/>
                <a:gd name="T15" fmla="*/ 608 h 6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608">
                  <a:moveTo>
                    <a:pt x="0" y="368"/>
                  </a:moveTo>
                  <a:cubicBezTo>
                    <a:pt x="20" y="488"/>
                    <a:pt x="40" y="608"/>
                    <a:pt x="96" y="560"/>
                  </a:cubicBezTo>
                  <a:cubicBezTo>
                    <a:pt x="152" y="512"/>
                    <a:pt x="240" y="160"/>
                    <a:pt x="336" y="80"/>
                  </a:cubicBezTo>
                  <a:cubicBezTo>
                    <a:pt x="432" y="0"/>
                    <a:pt x="616" y="80"/>
                    <a:pt x="672" y="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3259" name="Text Box 8"/>
            <p:cNvSpPr txBox="1">
              <a:spLocks noChangeArrowheads="1"/>
            </p:cNvSpPr>
            <p:nvPr/>
          </p:nvSpPr>
          <p:spPr bwMode="auto">
            <a:xfrm>
              <a:off x="5088" y="1920"/>
              <a:ext cx="4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新細明體" pitchFamily="18" charset="-120"/>
                </a:defRPr>
              </a:lvl9pPr>
            </a:lstStyle>
            <a:p>
              <a:pPr algn="l"/>
              <a:r>
                <a:rPr kumimoji="0" lang="en-US" altLang="zh-CN" sz="2000" b="1">
                  <a:ea typeface="SimSun" pitchFamily="2" charset="-122"/>
                </a:rPr>
                <a:t>Roof</a:t>
              </a:r>
            </a:p>
          </p:txBody>
        </p:sp>
      </p:grpSp>
      <p:pic>
        <p:nvPicPr>
          <p:cNvPr id="53256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514600"/>
            <a:ext cx="10318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endSnd/>
    </p:sndAc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6A7EE-E09F-42E4-8FA3-14F4C9858F26}" type="slidenum">
              <a:rPr lang="zh-TW" altLang="en-US"/>
              <a:pPr>
                <a:defRPr/>
              </a:pPr>
              <a:t>54</a:t>
            </a:fld>
            <a:endParaRPr lang="en-US" altLang="zh-TW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輕質(逆向)淨水機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8C6D2-890A-4823-B154-1296A727BF3D}" type="slidenum">
              <a:rPr lang="zh-TW" altLang="en-US"/>
              <a:pPr>
                <a:defRPr/>
              </a:pPr>
              <a:t>55</a:t>
            </a:fld>
            <a:endParaRPr lang="en-US" altLang="zh-TW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輕質(逆向)淨水機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廢水中的熱熔膠、</a:t>
            </a:r>
            <a:r>
              <a:rPr lang="en-US" altLang="zh-TW" dirty="0" smtClean="0"/>
              <a:t>PE</a:t>
            </a:r>
            <a:r>
              <a:rPr lang="zh-TW" altLang="en-US" dirty="0" smtClean="0"/>
              <a:t>片、保麗龍的比重接近或低於1.0，這種混合雜質，會造成品質下降</a:t>
            </a:r>
          </a:p>
          <a:p>
            <a:pPr eaLnBrk="1" hangingPunct="1"/>
            <a:r>
              <a:rPr lang="zh-TW" altLang="en-US" dirty="0" smtClean="0"/>
              <a:t>淨水機工作原理中，假如良漿設計成較重的物質往下走，即可達到去除輕質雜物的目的。</a:t>
            </a:r>
          </a:p>
        </p:txBody>
      </p:sp>
    </p:spTree>
  </p:cSld>
  <p:clrMapOvr>
    <a:masterClrMapping/>
  </p:clrMapOvr>
  <p:transition spd="med">
    <p:random/>
    <p:sndAc>
      <p:endSnd/>
    </p:sndAc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7B7DE-7CE5-49C4-964E-4F017D07CEDB}" type="slidenum">
              <a:rPr lang="zh-TW" altLang="en-US"/>
              <a:pPr>
                <a:defRPr/>
              </a:pPr>
              <a:t>56</a:t>
            </a:fld>
            <a:endParaRPr lang="en-US" altLang="zh-TW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798512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順流式輕質(逆向)淨水機</a:t>
            </a:r>
          </a:p>
        </p:txBody>
      </p:sp>
      <p:pic>
        <p:nvPicPr>
          <p:cNvPr id="563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914400"/>
            <a:ext cx="3670300" cy="58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C3613-DB74-4B7B-B3C5-AF103D4400D1}" type="slidenum">
              <a:rPr lang="zh-TW" altLang="en-US"/>
              <a:pPr>
                <a:defRPr/>
              </a:pPr>
              <a:t>57</a:t>
            </a:fld>
            <a:endParaRPr lang="en-US" altLang="zh-TW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輕質(逆向)淨水機構造圖</a:t>
            </a:r>
          </a:p>
        </p:txBody>
      </p:sp>
      <p:pic>
        <p:nvPicPr>
          <p:cNvPr id="57349" name="Picture 4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838200"/>
            <a:ext cx="227171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endSnd/>
    </p:sndAc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C71F5-EC8F-4310-9A26-8F7E9665905C}" type="slidenum">
              <a:rPr lang="zh-TW" altLang="en-US"/>
              <a:pPr>
                <a:defRPr/>
              </a:pPr>
              <a:t>58</a:t>
            </a:fld>
            <a:endParaRPr lang="en-US" altLang="zh-TW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975" y="333375"/>
            <a:ext cx="946785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水平式輕質機淨水機(大處理量)</a:t>
            </a:r>
          </a:p>
        </p:txBody>
      </p:sp>
      <p:pic>
        <p:nvPicPr>
          <p:cNvPr id="5837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113"/>
            <a:ext cx="91440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5511B-B7C4-4751-BE4F-45D5A857D59E}" type="slidenum">
              <a:rPr lang="zh-TW" altLang="en-US"/>
              <a:pPr>
                <a:defRPr/>
              </a:pPr>
              <a:t>59</a:t>
            </a:fld>
            <a:endParaRPr lang="en-US" altLang="zh-TW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輕質(逆向)淨漿機規格</a:t>
            </a:r>
          </a:p>
        </p:txBody>
      </p:sp>
      <p:pic>
        <p:nvPicPr>
          <p:cNvPr id="59397" name="Picture 4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54088"/>
            <a:ext cx="4289425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endSnd/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CD4FD-CAC3-48A2-911A-3F2F07922934}" type="slidenum">
              <a:rPr lang="zh-TW" altLang="en-US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淨</a:t>
            </a:r>
            <a:r>
              <a:rPr lang="zh-TW" altLang="en-US" dirty="0"/>
              <a:t>水</a:t>
            </a:r>
            <a:r>
              <a:rPr lang="zh-TW" altLang="en-US" dirty="0" smtClean="0"/>
              <a:t>機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淨水機的成熟發展，提供了較佳的淨漿方法，藉由設備離心力及液體剪力的組合，從漿料中移除不必要的粒子</a:t>
            </a:r>
          </a:p>
          <a:p>
            <a:pPr eaLnBrk="1" hangingPunct="1"/>
            <a:r>
              <a:rPr lang="zh-TW" altLang="en-US" dirty="0" smtClean="0"/>
              <a:t>不僅利用比重的差異，同時也利用相當程度的粒子形狀差異，來分離。</a:t>
            </a:r>
          </a:p>
          <a:p>
            <a:pPr eaLnBrk="1" hangingPunct="1"/>
            <a:r>
              <a:rPr lang="zh-TW" altLang="en-US" dirty="0" smtClean="0"/>
              <a:t>淨水機係基於壓力差產生離心作用，動力來源是泵浦。漿料以切角進入淨水機。</a:t>
            </a:r>
          </a:p>
          <a:p>
            <a:pPr eaLnBrk="1" hangingPunct="1"/>
            <a:r>
              <a:rPr lang="zh-TW" altLang="en-US" dirty="0" smtClean="0"/>
              <a:t>直徑較小的淨水機所產生的離心力較高，因此移除各種型式的小髒粒最為有效。</a:t>
            </a:r>
          </a:p>
        </p:txBody>
      </p:sp>
    </p:spTree>
  </p:cSld>
  <p:clrMapOvr>
    <a:masterClrMapping/>
  </p:clrMapOvr>
  <p:transition spd="med">
    <p:random/>
    <p:sndAc>
      <p:endSnd/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31C31-C197-4D2D-BC5B-55AB223C9FD7}" type="slidenum">
              <a:rPr lang="zh-TW" altLang="en-US"/>
              <a:pPr>
                <a:defRPr/>
              </a:pPr>
              <a:t>60</a:t>
            </a:fld>
            <a:endParaRPr lang="en-US" altLang="zh-TW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6492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轉動外殼的淨水機</a:t>
            </a:r>
          </a:p>
        </p:txBody>
      </p:sp>
      <p:pic>
        <p:nvPicPr>
          <p:cNvPr id="604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990600"/>
            <a:ext cx="809625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C4219-CC0A-4A8C-A133-236628975B9C}" type="slidenum">
              <a:rPr lang="zh-TW" altLang="en-US"/>
              <a:pPr>
                <a:defRPr/>
              </a:pPr>
              <a:t>61</a:t>
            </a:fld>
            <a:endParaRPr lang="en-US" altLang="zh-TW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轉動外殼的淨水機</a:t>
            </a:r>
          </a:p>
        </p:txBody>
      </p:sp>
      <p:pic>
        <p:nvPicPr>
          <p:cNvPr id="6144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143000"/>
            <a:ext cx="778192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E7C39-A679-489E-89C6-988826FA138B}" type="slidenum">
              <a:rPr lang="zh-TW" altLang="en-US"/>
              <a:pPr>
                <a:defRPr/>
              </a:pPr>
              <a:t>62</a:t>
            </a:fld>
            <a:endParaRPr lang="en-US" altLang="zh-TW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806450"/>
          </a:xfrm>
        </p:spPr>
        <p:txBody>
          <a:bodyPr/>
          <a:lstStyle/>
          <a:p>
            <a:pPr eaLnBrk="1" hangingPunct="1"/>
            <a:r>
              <a:rPr lang="zh-TW" altLang="en-US" sz="3200" dirty="0" smtClean="0"/>
              <a:t>末段淨水機沖洗系統回收纖維(批次與連續式操作)</a:t>
            </a:r>
          </a:p>
        </p:txBody>
      </p:sp>
      <p:pic>
        <p:nvPicPr>
          <p:cNvPr id="624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19200"/>
            <a:ext cx="88773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29CB8-9CDC-4471-BA41-F5E43AD570BF}" type="slidenum">
              <a:rPr lang="zh-TW" altLang="en-US"/>
              <a:pPr>
                <a:defRPr/>
              </a:pPr>
              <a:t>63</a:t>
            </a:fld>
            <a:endParaRPr lang="en-US" altLang="zh-TW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淨水機配置摩損顯示器</a:t>
            </a:r>
          </a:p>
        </p:txBody>
      </p:sp>
      <p:pic>
        <p:nvPicPr>
          <p:cNvPr id="6349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1052513"/>
            <a:ext cx="5483225" cy="543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97943-7826-4FF5-909F-AC719E7622C8}" type="slidenum">
              <a:rPr lang="zh-TW" altLang="en-US"/>
              <a:pPr>
                <a:defRPr/>
              </a:pPr>
              <a:t>64</a:t>
            </a:fld>
            <a:endParaRPr lang="en-US" altLang="zh-TW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86995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淨水機串級系統</a:t>
            </a:r>
          </a:p>
        </p:txBody>
      </p:sp>
      <p:pic>
        <p:nvPicPr>
          <p:cNvPr id="645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935038"/>
            <a:ext cx="6481763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 bwMode="auto">
          <a:xfrm>
            <a:off x="107950" y="908050"/>
            <a:ext cx="8640763" cy="562768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r>
              <a:rPr lang="zh-TW" altLang="en-US" dirty="0">
                <a:solidFill>
                  <a:srgbClr val="0000CC"/>
                </a:solidFill>
                <a:ea typeface="新細明體" pitchFamily="18" charset="-120"/>
              </a:rPr>
              <a:t>              進                                                                                 接受</a:t>
            </a:r>
            <a:endParaRPr lang="en-US" altLang="zh-TW" dirty="0">
              <a:solidFill>
                <a:srgbClr val="0000CC"/>
              </a:solidFill>
              <a:ea typeface="新細明體" pitchFamily="18" charset="-120"/>
            </a:endParaRPr>
          </a:p>
          <a:p>
            <a:pPr algn="l">
              <a:defRPr/>
            </a:pPr>
            <a:r>
              <a:rPr lang="zh-TW" altLang="en-US" dirty="0">
                <a:solidFill>
                  <a:srgbClr val="0000CC"/>
                </a:solidFill>
                <a:ea typeface="新細明體" pitchFamily="18" charset="-120"/>
              </a:rPr>
              <a:t>                                                                     </a:t>
            </a:r>
            <a:endParaRPr lang="en-US" altLang="zh-TW" dirty="0">
              <a:solidFill>
                <a:srgbClr val="0000CC"/>
              </a:solidFill>
              <a:ea typeface="新細明體" pitchFamily="18" charset="-120"/>
            </a:endParaRPr>
          </a:p>
          <a:p>
            <a:pPr algn="l">
              <a:defRPr/>
            </a:pPr>
            <a:r>
              <a:rPr lang="zh-TW" altLang="en-US" dirty="0">
                <a:solidFill>
                  <a:srgbClr val="0000CC"/>
                </a:solidFill>
                <a:ea typeface="新細明體" pitchFamily="18" charset="-120"/>
              </a:rPr>
              <a:t>                                                                                 清潔階段</a:t>
            </a:r>
            <a:r>
              <a:rPr lang="en-US" altLang="zh-TW" dirty="0">
                <a:solidFill>
                  <a:srgbClr val="0000CC"/>
                </a:solidFill>
                <a:ea typeface="新細明體" pitchFamily="18" charset="-120"/>
              </a:rPr>
              <a:t>1</a:t>
            </a:r>
          </a:p>
          <a:p>
            <a:pPr algn="l">
              <a:defRPr/>
            </a:pPr>
            <a:r>
              <a:rPr lang="zh-TW" altLang="en-US" dirty="0">
                <a:solidFill>
                  <a:srgbClr val="0000CC"/>
                </a:solidFill>
                <a:ea typeface="新細明體" pitchFamily="18" charset="-120"/>
              </a:rPr>
              <a:t>清潔階段</a:t>
            </a:r>
            <a:r>
              <a:rPr lang="en-US" altLang="zh-TW" dirty="0">
                <a:solidFill>
                  <a:srgbClr val="0000CC"/>
                </a:solidFill>
                <a:ea typeface="新細明體" pitchFamily="18" charset="-120"/>
              </a:rPr>
              <a:t>2</a:t>
            </a:r>
          </a:p>
          <a:p>
            <a:pPr algn="l">
              <a:defRPr/>
            </a:pPr>
            <a:endParaRPr lang="en-US" altLang="zh-TW" dirty="0">
              <a:solidFill>
                <a:srgbClr val="0000CC"/>
              </a:solidFill>
              <a:ea typeface="新細明體" pitchFamily="18" charset="-120"/>
            </a:endParaRPr>
          </a:p>
          <a:p>
            <a:pPr algn="l">
              <a:defRPr/>
            </a:pPr>
            <a:endParaRPr lang="en-US" altLang="zh-TW" dirty="0">
              <a:solidFill>
                <a:srgbClr val="0000CC"/>
              </a:solidFill>
              <a:ea typeface="新細明體" pitchFamily="18" charset="-120"/>
            </a:endParaRPr>
          </a:p>
          <a:p>
            <a:pPr algn="l">
              <a:defRPr/>
            </a:pPr>
            <a:r>
              <a:rPr lang="zh-TW" altLang="en-US" dirty="0">
                <a:solidFill>
                  <a:srgbClr val="0000CC"/>
                </a:solidFill>
                <a:ea typeface="新細明體" pitchFamily="18" charset="-120"/>
              </a:rPr>
              <a:t>                                                                                 清潔階段</a:t>
            </a:r>
            <a:r>
              <a:rPr lang="en-US" altLang="zh-TW" dirty="0">
                <a:solidFill>
                  <a:srgbClr val="0000CC"/>
                </a:solidFill>
                <a:ea typeface="新細明體" pitchFamily="18" charset="-120"/>
              </a:rPr>
              <a:t>3</a:t>
            </a:r>
            <a:endParaRPr lang="zh-TW" altLang="en-US" dirty="0">
              <a:solidFill>
                <a:srgbClr val="0000CC"/>
              </a:solidFill>
              <a:ea typeface="新細明體" pitchFamily="18" charset="-120"/>
            </a:endParaRPr>
          </a:p>
          <a:p>
            <a:pPr algn="l">
              <a:defRPr/>
            </a:pPr>
            <a:endParaRPr lang="zh-TW" altLang="en-US" dirty="0">
              <a:solidFill>
                <a:srgbClr val="0000CC"/>
              </a:solidFill>
              <a:ea typeface="新細明體" pitchFamily="18" charset="-120"/>
            </a:endParaRPr>
          </a:p>
          <a:p>
            <a:pPr algn="l">
              <a:defRPr/>
            </a:pPr>
            <a:endParaRPr lang="en-US" altLang="zh-TW" dirty="0">
              <a:solidFill>
                <a:srgbClr val="0000CC"/>
              </a:solidFill>
              <a:ea typeface="新細明體" pitchFamily="18" charset="-120"/>
            </a:endParaRPr>
          </a:p>
          <a:p>
            <a:pPr algn="l">
              <a:defRPr/>
            </a:pPr>
            <a:r>
              <a:rPr lang="zh-TW" altLang="en-US" dirty="0">
                <a:solidFill>
                  <a:srgbClr val="0000CC"/>
                </a:solidFill>
                <a:ea typeface="新細明體" pitchFamily="18" charset="-120"/>
              </a:rPr>
              <a:t>清潔階段</a:t>
            </a:r>
            <a:r>
              <a:rPr lang="en-US" altLang="zh-TW" dirty="0">
                <a:solidFill>
                  <a:srgbClr val="0000CC"/>
                </a:solidFill>
                <a:ea typeface="新細明體" pitchFamily="18" charset="-120"/>
              </a:rPr>
              <a:t>4</a:t>
            </a:r>
          </a:p>
          <a:p>
            <a:pPr algn="l">
              <a:defRPr/>
            </a:pPr>
            <a:endParaRPr lang="en-US" altLang="zh-TW" dirty="0">
              <a:solidFill>
                <a:srgbClr val="0000CC"/>
              </a:solidFill>
              <a:ea typeface="新細明體" pitchFamily="18" charset="-120"/>
            </a:endParaRPr>
          </a:p>
          <a:p>
            <a:pPr algn="l">
              <a:defRPr/>
            </a:pPr>
            <a:r>
              <a:rPr lang="zh-TW" altLang="en-US" dirty="0">
                <a:solidFill>
                  <a:srgbClr val="0000CC"/>
                </a:solidFill>
                <a:ea typeface="新細明體" pitchFamily="18" charset="-120"/>
              </a:rPr>
              <a:t>                                                                                 清潔階段</a:t>
            </a:r>
            <a:r>
              <a:rPr lang="en-US" altLang="zh-TW" dirty="0">
                <a:solidFill>
                  <a:srgbClr val="0000CC"/>
                </a:solidFill>
                <a:ea typeface="新細明體" pitchFamily="18" charset="-120"/>
              </a:rPr>
              <a:t>5</a:t>
            </a:r>
          </a:p>
          <a:p>
            <a:pPr algn="l">
              <a:defRPr/>
            </a:pPr>
            <a:endParaRPr lang="en-US" altLang="zh-TW" dirty="0">
              <a:solidFill>
                <a:srgbClr val="0000CC"/>
              </a:solidFill>
              <a:ea typeface="新細明體" pitchFamily="18" charset="-12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defRPr/>
            </a:pPr>
            <a:r>
              <a:rPr lang="zh-TW" altLang="en-US" dirty="0">
                <a:solidFill>
                  <a:srgbClr val="0000CC"/>
                </a:solidFill>
                <a:ea typeface="新細明體" pitchFamily="18" charset="-120"/>
              </a:rPr>
              <a:t>                                                                             最後的廢棄</a:t>
            </a:r>
            <a:endParaRPr lang="en-US" altLang="zh-TW" dirty="0">
              <a:solidFill>
                <a:srgbClr val="0000CC"/>
              </a:solidFill>
              <a:ea typeface="新細明體" pitchFamily="18" charset="-120"/>
            </a:endParaRPr>
          </a:p>
          <a:p>
            <a:pPr algn="l">
              <a:defRPr/>
            </a:pPr>
            <a:r>
              <a:rPr lang="zh-TW" altLang="en-US" dirty="0">
                <a:solidFill>
                  <a:srgbClr val="0000CC"/>
                </a:solidFill>
                <a:ea typeface="新細明體" pitchFamily="18" charset="-120"/>
              </a:rPr>
              <a:t>                                                                                      稀釋水</a:t>
            </a:r>
            <a:endParaRPr lang="en-US" altLang="zh-TW" dirty="0">
              <a:solidFill>
                <a:srgbClr val="0000CC"/>
              </a:solidFill>
              <a:ea typeface="新細明體" pitchFamily="18" charset="-120"/>
            </a:endParaRPr>
          </a:p>
          <a:p>
            <a:pPr algn="l">
              <a:defRPr/>
            </a:pPr>
            <a:r>
              <a:rPr lang="zh-TW" altLang="en-US" dirty="0">
                <a:solidFill>
                  <a:srgbClr val="0000CC"/>
                </a:solidFill>
                <a:ea typeface="新細明體" pitchFamily="18" charset="-120"/>
              </a:rPr>
              <a:t>                                                                                  </a:t>
            </a:r>
          </a:p>
          <a:p>
            <a:pPr algn="l">
              <a:defRPr/>
            </a:pPr>
            <a:endParaRPr lang="zh-TW" altLang="en-US" dirty="0">
              <a:solidFill>
                <a:srgbClr val="0000CC"/>
              </a:solidFill>
              <a:ea typeface="新細明體" pitchFamily="18" charset="-120"/>
            </a:endParaRPr>
          </a:p>
          <a:p>
            <a:pPr algn="l">
              <a:defRPr/>
            </a:pPr>
            <a:endParaRPr lang="zh-TW" altLang="en-US" dirty="0">
              <a:solidFill>
                <a:srgbClr val="0000CC"/>
              </a:solidFill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73F48-320D-4A50-BC8F-F2C908890654}" type="slidenum">
              <a:rPr lang="zh-TW" altLang="en-US"/>
              <a:pPr>
                <a:defRPr/>
              </a:pPr>
              <a:t>65</a:t>
            </a:fld>
            <a:endParaRPr lang="en-US" altLang="zh-TW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低濃度淨水機串級系統(3段)</a:t>
            </a:r>
            <a:endParaRPr lang="en-US" altLang="zh-TW" dirty="0" smtClean="0"/>
          </a:p>
        </p:txBody>
      </p:sp>
      <p:pic>
        <p:nvPicPr>
          <p:cNvPr id="65541" name="Picture 4" descr="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9144000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 bwMode="auto">
          <a:xfrm>
            <a:off x="107950" y="1412875"/>
            <a:ext cx="9036050" cy="5122863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r>
              <a:rPr lang="zh-TW" altLang="en-US" dirty="0">
                <a:solidFill>
                  <a:srgbClr val="0000CC"/>
                </a:solidFill>
                <a:ea typeface="新細明體" pitchFamily="18" charset="-120"/>
              </a:rPr>
              <a:t>                逆止閥              接受</a:t>
            </a:r>
            <a:endParaRPr lang="en-US" altLang="zh-TW" dirty="0">
              <a:solidFill>
                <a:srgbClr val="0000CC"/>
              </a:solidFill>
              <a:ea typeface="新細明體" pitchFamily="18" charset="-120"/>
            </a:endParaRPr>
          </a:p>
          <a:p>
            <a:pPr algn="l">
              <a:defRPr/>
            </a:pPr>
            <a:endParaRPr lang="en-US" altLang="zh-TW" dirty="0">
              <a:solidFill>
                <a:srgbClr val="0000CC"/>
              </a:solidFill>
              <a:ea typeface="新細明體" pitchFamily="18" charset="-120"/>
            </a:endParaRPr>
          </a:p>
          <a:p>
            <a:pPr algn="l">
              <a:defRPr/>
            </a:pPr>
            <a:endParaRPr lang="en-US" altLang="zh-TW" dirty="0">
              <a:solidFill>
                <a:srgbClr val="0000CC"/>
              </a:solidFill>
              <a:ea typeface="新細明體" pitchFamily="18" charset="-120"/>
            </a:endParaRPr>
          </a:p>
          <a:p>
            <a:pPr algn="l">
              <a:defRPr/>
            </a:pPr>
            <a:endParaRPr lang="en-US" altLang="zh-TW" dirty="0">
              <a:solidFill>
                <a:srgbClr val="0000CC"/>
              </a:solidFill>
              <a:ea typeface="新細明體" pitchFamily="18" charset="-120"/>
            </a:endParaRPr>
          </a:p>
          <a:p>
            <a:pPr algn="l">
              <a:defRPr/>
            </a:pPr>
            <a:r>
              <a:rPr lang="zh-TW" altLang="en-US" dirty="0">
                <a:solidFill>
                  <a:srgbClr val="0000CC"/>
                </a:solidFill>
                <a:ea typeface="新細明體" pitchFamily="18" charset="-120"/>
              </a:rPr>
              <a:t>                                                            </a:t>
            </a:r>
            <a:endParaRPr lang="en-US" altLang="zh-TW" dirty="0">
              <a:solidFill>
                <a:srgbClr val="0000CC"/>
              </a:solidFill>
              <a:ea typeface="新細明體" pitchFamily="18" charset="-120"/>
            </a:endParaRPr>
          </a:p>
          <a:p>
            <a:pPr algn="l">
              <a:defRPr/>
            </a:pPr>
            <a:r>
              <a:rPr lang="zh-TW" altLang="en-US" sz="1600" dirty="0">
                <a:solidFill>
                  <a:srgbClr val="0000CC"/>
                </a:solidFill>
                <a:ea typeface="新細明體" pitchFamily="18" charset="-120"/>
              </a:rPr>
              <a:t>                                            真空蓄水池                                                                                                 稀釋水</a:t>
            </a:r>
            <a:endParaRPr lang="en-US" altLang="zh-TW" sz="1600" dirty="0">
              <a:solidFill>
                <a:srgbClr val="0000CC"/>
              </a:solidFill>
              <a:ea typeface="新細明體" pitchFamily="18" charset="-120"/>
            </a:endParaRPr>
          </a:p>
          <a:p>
            <a:pPr algn="l">
              <a:defRPr/>
            </a:pPr>
            <a:endParaRPr lang="en-US" altLang="zh-TW" dirty="0">
              <a:solidFill>
                <a:srgbClr val="0000CC"/>
              </a:solidFill>
              <a:ea typeface="新細明體" pitchFamily="18" charset="-120"/>
            </a:endParaRPr>
          </a:p>
          <a:p>
            <a:pPr algn="l">
              <a:spcBef>
                <a:spcPts val="0"/>
              </a:spcBef>
              <a:defRPr/>
            </a:pPr>
            <a:r>
              <a:rPr lang="zh-TW" altLang="en-US" dirty="0">
                <a:solidFill>
                  <a:srgbClr val="0000CC"/>
                </a:solidFill>
                <a:ea typeface="新細明體" pitchFamily="18" charset="-120"/>
              </a:rPr>
              <a:t>                       真空泵           漿液</a:t>
            </a:r>
          </a:p>
          <a:p>
            <a:pPr algn="l">
              <a:defRPr/>
            </a:pPr>
            <a:endParaRPr lang="zh-TW" altLang="en-US" dirty="0">
              <a:solidFill>
                <a:srgbClr val="0000CC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random/>
    <p:sndAc>
      <p:endSnd/>
    </p:sndAc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0B8A3-0672-4968-B941-AF2F0CCA0EC2}" type="slidenum">
              <a:rPr lang="zh-TW" altLang="en-US"/>
              <a:pPr>
                <a:defRPr/>
              </a:pPr>
              <a:t>66</a:t>
            </a:fld>
            <a:endParaRPr lang="en-US" altLang="zh-TW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影響淨水機作業功能因素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2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15BD7-822C-4AB4-A9E0-FB49B052B3BB}" type="slidenum">
              <a:rPr lang="zh-TW" altLang="en-US"/>
              <a:pPr>
                <a:defRPr/>
              </a:pPr>
              <a:t>67</a:t>
            </a:fld>
            <a:endParaRPr lang="en-US" altLang="zh-TW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影響淨水機作業功能因素</a:t>
            </a:r>
          </a:p>
        </p:txBody>
      </p:sp>
      <p:graphicFrame>
        <p:nvGraphicFramePr>
          <p:cNvPr id="70659" name="Group 3"/>
          <p:cNvGraphicFramePr>
            <a:graphicFrameLocks noGrp="1"/>
          </p:cNvGraphicFramePr>
          <p:nvPr>
            <p:ph idx="1"/>
          </p:nvPr>
        </p:nvGraphicFramePr>
        <p:xfrm>
          <a:off x="1025525" y="1295400"/>
          <a:ext cx="7127875" cy="5205413"/>
        </p:xfrm>
        <a:graphic>
          <a:graphicData uri="http://schemas.openxmlformats.org/drawingml/2006/table">
            <a:tbl>
              <a:tblPr/>
              <a:tblGrid>
                <a:gridCol w="3743325"/>
                <a:gridCol w="1944688"/>
                <a:gridCol w="1439862"/>
              </a:tblGrid>
              <a:tr h="584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…results…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Cleanliness efficiency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Degree 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Increase of …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0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Pressure difference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Volumetric throughout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Cyclone diameter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Consistency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Flake content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Suspension temperature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Reject 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Flushing water flow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  <a:sym typeface="Wingdings" pitchFamily="2" charset="2"/>
                        </a:rPr>
                        <a:t>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  <a:sym typeface="Wingdings" pitchFamily="2" charset="2"/>
                        </a:rPr>
                        <a:t>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  <a:sym typeface="Wingdings" pitchFamily="2" charset="2"/>
                        </a:rPr>
                        <a:t>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  <a:sym typeface="Wingdings" pitchFamily="2" charset="2"/>
                        </a:rPr>
                        <a:t>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  <a:sym typeface="Wingdings" pitchFamily="2" charset="2"/>
                        </a:rPr>
                        <a:t>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  <a:sym typeface="Wingdings" pitchFamily="2" charset="2"/>
                        </a:rPr>
                        <a:t>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  <a:sym typeface="Wingdings" pitchFamily="2" charset="2"/>
                        </a:rPr>
                        <a:t>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  <a:sym typeface="Wingdings" pitchFamily="2" charset="2"/>
                        </a:rPr>
                        <a:t>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High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Medium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High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High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Medium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Low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Medium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pitchFamily="65" charset="-120"/>
                        </a:rPr>
                        <a:t>Medium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 bwMode="auto">
          <a:xfrm>
            <a:off x="107950" y="1108075"/>
            <a:ext cx="9036050" cy="5345113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>
              <a:spcBef>
                <a:spcPts val="0"/>
              </a:spcBef>
              <a:defRPr/>
            </a:pPr>
            <a:r>
              <a:rPr lang="zh-TW" altLang="en-US" dirty="0">
                <a:solidFill>
                  <a:srgbClr val="0000CC"/>
                </a:solidFill>
                <a:ea typeface="新細明體" pitchFamily="18" charset="-120"/>
              </a:rPr>
              <a:t>                                              結果           清潔效率            程度</a:t>
            </a:r>
            <a:endParaRPr lang="en-US" altLang="zh-TW" dirty="0">
              <a:solidFill>
                <a:srgbClr val="0000CC"/>
              </a:solidFill>
              <a:ea typeface="新細明體" pitchFamily="18" charset="-120"/>
            </a:endParaRPr>
          </a:p>
          <a:p>
            <a:pPr algn="l">
              <a:spcBef>
                <a:spcPts val="0"/>
              </a:spcBef>
              <a:defRPr/>
            </a:pPr>
            <a:endParaRPr lang="en-US" altLang="zh-TW" dirty="0">
              <a:solidFill>
                <a:srgbClr val="0000CC"/>
              </a:solidFill>
              <a:ea typeface="新細明體" pitchFamily="18" charset="-120"/>
            </a:endParaRPr>
          </a:p>
          <a:p>
            <a:pPr algn="l">
              <a:spcBef>
                <a:spcPts val="0"/>
              </a:spcBef>
              <a:defRPr/>
            </a:pPr>
            <a:r>
              <a:rPr lang="zh-TW" altLang="en-US" dirty="0">
                <a:solidFill>
                  <a:srgbClr val="0000CC"/>
                </a:solidFill>
                <a:ea typeface="新細明體" pitchFamily="18" charset="-120"/>
              </a:rPr>
              <a:t>                                                 增加</a:t>
            </a:r>
            <a:endParaRPr lang="en-US" altLang="zh-TW" dirty="0">
              <a:solidFill>
                <a:srgbClr val="0000CC"/>
              </a:solidFill>
              <a:ea typeface="新細明體" pitchFamily="18" charset="-120"/>
            </a:endParaRPr>
          </a:p>
          <a:p>
            <a:pPr algn="l">
              <a:spcBef>
                <a:spcPts val="2400"/>
              </a:spcBef>
              <a:defRPr/>
            </a:pPr>
            <a:r>
              <a:rPr lang="zh-TW" altLang="en-US" sz="1400" dirty="0">
                <a:solidFill>
                  <a:srgbClr val="0000CC"/>
                </a:solidFill>
                <a:ea typeface="新細明體" pitchFamily="18" charset="-120"/>
              </a:rPr>
              <a:t>壓力差                                                                                                                                                                        高</a:t>
            </a:r>
            <a:endParaRPr lang="en-US" altLang="zh-TW" sz="1400" dirty="0">
              <a:solidFill>
                <a:srgbClr val="0000CC"/>
              </a:solidFill>
              <a:ea typeface="新細明體" pitchFamily="18" charset="-120"/>
            </a:endParaRPr>
          </a:p>
          <a:p>
            <a:pPr algn="l">
              <a:spcBef>
                <a:spcPts val="2400"/>
              </a:spcBef>
              <a:defRPr/>
            </a:pPr>
            <a:r>
              <a:rPr lang="zh-TW" altLang="en-US" sz="1400" dirty="0">
                <a:solidFill>
                  <a:srgbClr val="0000CC"/>
                </a:solidFill>
                <a:ea typeface="新細明體" pitchFamily="18" charset="-120"/>
              </a:rPr>
              <a:t>整體容積                                                                                                                                                                    中</a:t>
            </a:r>
            <a:endParaRPr lang="en-US" altLang="zh-TW" sz="1400" dirty="0">
              <a:solidFill>
                <a:srgbClr val="0000CC"/>
              </a:solidFill>
              <a:ea typeface="新細明體" pitchFamily="18" charset="-120"/>
            </a:endParaRPr>
          </a:p>
          <a:p>
            <a:pPr algn="l">
              <a:spcBef>
                <a:spcPts val="2400"/>
              </a:spcBef>
              <a:defRPr/>
            </a:pPr>
            <a:r>
              <a:rPr lang="zh-TW" altLang="en-US" sz="1400" dirty="0">
                <a:solidFill>
                  <a:srgbClr val="0000CC"/>
                </a:solidFill>
                <a:ea typeface="新細明體" pitchFamily="18" charset="-120"/>
              </a:rPr>
              <a:t>旋風直徑                                                                                                                                                                    高</a:t>
            </a:r>
            <a:endParaRPr lang="en-US" altLang="zh-TW" sz="1400" dirty="0">
              <a:solidFill>
                <a:srgbClr val="0000CC"/>
              </a:solidFill>
              <a:ea typeface="新細明體" pitchFamily="18" charset="-120"/>
            </a:endParaRPr>
          </a:p>
          <a:p>
            <a:pPr algn="l">
              <a:spcBef>
                <a:spcPts val="2400"/>
              </a:spcBef>
              <a:defRPr/>
            </a:pPr>
            <a:r>
              <a:rPr lang="zh-TW" altLang="en-US" sz="1400" dirty="0">
                <a:solidFill>
                  <a:srgbClr val="0000CC"/>
                </a:solidFill>
                <a:ea typeface="新細明體" pitchFamily="18" charset="-120"/>
              </a:rPr>
              <a:t>一致性                                                                                                                                                                        高</a:t>
            </a:r>
            <a:endParaRPr lang="en-US" altLang="zh-TW" sz="1400" dirty="0">
              <a:solidFill>
                <a:srgbClr val="0000CC"/>
              </a:solidFill>
              <a:ea typeface="新細明體" pitchFamily="18" charset="-120"/>
            </a:endParaRPr>
          </a:p>
          <a:p>
            <a:pPr algn="l">
              <a:spcBef>
                <a:spcPts val="2400"/>
              </a:spcBef>
              <a:defRPr/>
            </a:pPr>
            <a:r>
              <a:rPr lang="zh-TW" altLang="en-US" sz="1400" dirty="0">
                <a:solidFill>
                  <a:srgbClr val="0000CC"/>
                </a:solidFill>
                <a:ea typeface="新細明體" pitchFamily="18" charset="-120"/>
              </a:rPr>
              <a:t>片狀含物                                                                                                                                                                    中</a:t>
            </a:r>
            <a:endParaRPr lang="en-US" altLang="zh-TW" sz="1400" dirty="0">
              <a:solidFill>
                <a:srgbClr val="0000CC"/>
              </a:solidFill>
              <a:ea typeface="新細明體" pitchFamily="18" charset="-120"/>
            </a:endParaRPr>
          </a:p>
          <a:p>
            <a:pPr algn="l">
              <a:spcBef>
                <a:spcPts val="2400"/>
              </a:spcBef>
              <a:defRPr/>
            </a:pPr>
            <a:r>
              <a:rPr lang="zh-TW" altLang="en-US" sz="1400" dirty="0">
                <a:solidFill>
                  <a:srgbClr val="0000CC"/>
                </a:solidFill>
                <a:ea typeface="新細明體" pitchFamily="18" charset="-120"/>
              </a:rPr>
              <a:t>懸浮溫度                                                                                                                                                                    低</a:t>
            </a:r>
            <a:endParaRPr lang="en-US" altLang="zh-TW" sz="1400" dirty="0">
              <a:solidFill>
                <a:srgbClr val="0000CC"/>
              </a:solidFill>
              <a:ea typeface="新細明體" pitchFamily="18" charset="-120"/>
            </a:endParaRPr>
          </a:p>
          <a:p>
            <a:pPr algn="l">
              <a:spcBef>
                <a:spcPts val="2400"/>
              </a:spcBef>
              <a:defRPr/>
            </a:pPr>
            <a:r>
              <a:rPr lang="zh-TW" altLang="en-US" sz="1400" dirty="0">
                <a:solidFill>
                  <a:srgbClr val="0000CC"/>
                </a:solidFill>
                <a:ea typeface="新細明體" pitchFamily="18" charset="-120"/>
              </a:rPr>
              <a:t>排廢拒絕率                                                                                                                                                                中</a:t>
            </a:r>
            <a:endParaRPr lang="en-US" altLang="zh-TW" sz="1400" dirty="0">
              <a:solidFill>
                <a:srgbClr val="0000CC"/>
              </a:solidFill>
              <a:ea typeface="新細明體" pitchFamily="18" charset="-120"/>
            </a:endParaRPr>
          </a:p>
          <a:p>
            <a:pPr algn="l">
              <a:spcBef>
                <a:spcPts val="2400"/>
              </a:spcBef>
              <a:defRPr/>
            </a:pPr>
            <a:r>
              <a:rPr lang="zh-TW" altLang="en-US" sz="1400" dirty="0">
                <a:solidFill>
                  <a:srgbClr val="0000CC"/>
                </a:solidFill>
                <a:ea typeface="新細明體" pitchFamily="18" charset="-120"/>
              </a:rPr>
              <a:t>流動水量                                                                                                                                                                    中</a:t>
            </a:r>
            <a:endParaRPr lang="en-US" altLang="zh-TW" sz="1400" dirty="0">
              <a:solidFill>
                <a:srgbClr val="0000CC"/>
              </a:solidFill>
              <a:ea typeface="新細明體" pitchFamily="18" charset="-120"/>
            </a:endParaRPr>
          </a:p>
          <a:p>
            <a:pPr algn="l">
              <a:spcBef>
                <a:spcPts val="0"/>
              </a:spcBef>
              <a:defRPr/>
            </a:pPr>
            <a:endParaRPr lang="zh-TW" altLang="en-US" dirty="0">
              <a:solidFill>
                <a:srgbClr val="0000CC"/>
              </a:solidFill>
              <a:ea typeface="新細明體" pitchFamily="18" charset="-120"/>
            </a:endParaRPr>
          </a:p>
          <a:p>
            <a:pPr algn="l">
              <a:defRPr/>
            </a:pPr>
            <a:endParaRPr lang="zh-TW" altLang="en-US" dirty="0">
              <a:solidFill>
                <a:srgbClr val="0000CC"/>
              </a:solidFill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0F98D-2428-4A6E-B6AA-CF26DFA7A2E8}" type="slidenum">
              <a:rPr lang="zh-TW" altLang="en-US"/>
              <a:pPr>
                <a:defRPr/>
              </a:pPr>
              <a:t>68</a:t>
            </a:fld>
            <a:endParaRPr lang="en-US" altLang="zh-TW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影響淨水機作業功能因素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81200"/>
            <a:ext cx="6553200" cy="4114800"/>
          </a:xfrm>
        </p:spPr>
        <p:txBody>
          <a:bodyPr/>
          <a:lstStyle/>
          <a:p>
            <a:pPr eaLnBrk="1" hangingPunct="1"/>
            <a:r>
              <a:rPr lang="zh-TW" altLang="en-US" smtClean="0"/>
              <a:t>漿料特性因素</a:t>
            </a:r>
          </a:p>
          <a:p>
            <a:pPr marL="949325" lvl="1" eaLnBrk="1" hangingPunct="1">
              <a:buFontTx/>
              <a:buChar char="•"/>
            </a:pPr>
            <a:r>
              <a:rPr lang="zh-TW" altLang="en-US" smtClean="0"/>
              <a:t>纖維型式</a:t>
            </a:r>
          </a:p>
          <a:p>
            <a:pPr marL="949325" lvl="1" eaLnBrk="1" hangingPunct="1">
              <a:buFontTx/>
              <a:buChar char="•"/>
            </a:pPr>
            <a:r>
              <a:rPr lang="zh-TW" altLang="en-US" smtClean="0"/>
              <a:t>髒污特性（大小、形狀、密度）</a:t>
            </a:r>
          </a:p>
          <a:p>
            <a:pPr marL="949325" lvl="1" eaLnBrk="1" hangingPunct="1">
              <a:buFontTx/>
              <a:buChar char="•"/>
            </a:pPr>
            <a:r>
              <a:rPr lang="zh-TW" altLang="en-US" smtClean="0"/>
              <a:t>髒污程度</a:t>
            </a:r>
          </a:p>
        </p:txBody>
      </p:sp>
    </p:spTree>
  </p:cSld>
  <p:clrMapOvr>
    <a:masterClrMapping/>
  </p:clrMapOvr>
  <p:transition spd="med">
    <p:random/>
    <p:sndAc>
      <p:endSnd/>
    </p:sndAc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EFE5A-56AD-409E-BD7E-B405CEA09722}" type="slidenum">
              <a:rPr lang="zh-TW" altLang="en-US"/>
              <a:pPr>
                <a:defRPr/>
              </a:pPr>
              <a:t>69</a:t>
            </a:fld>
            <a:endParaRPr lang="en-US" altLang="zh-TW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影響淨水機作業功能因素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6477000" cy="46482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淨水機設計因素：</a:t>
            </a:r>
          </a:p>
          <a:p>
            <a:pPr lvl="1" eaLnBrk="1" hangingPunct="1">
              <a:buFontTx/>
              <a:buChar char="•"/>
            </a:pPr>
            <a:r>
              <a:rPr lang="zh-TW" altLang="en-US" dirty="0" smtClean="0"/>
              <a:t>機體直徑</a:t>
            </a:r>
          </a:p>
          <a:p>
            <a:pPr lvl="1" eaLnBrk="1" hangingPunct="1">
              <a:buFontTx/>
              <a:buChar char="•"/>
            </a:pPr>
            <a:r>
              <a:rPr lang="zh-TW" altLang="en-US" dirty="0" smtClean="0"/>
              <a:t>進料型式</a:t>
            </a:r>
          </a:p>
          <a:p>
            <a:pPr lvl="1" eaLnBrk="1" hangingPunct="1">
              <a:buFontTx/>
              <a:buChar char="•"/>
            </a:pPr>
            <a:r>
              <a:rPr lang="zh-TW" altLang="en-US" dirty="0" smtClean="0"/>
              <a:t>收料口直徑</a:t>
            </a:r>
          </a:p>
          <a:p>
            <a:pPr lvl="1" eaLnBrk="1" hangingPunct="1">
              <a:buFontTx/>
              <a:buChar char="•"/>
            </a:pPr>
            <a:r>
              <a:rPr lang="zh-TW" altLang="en-US" dirty="0" smtClean="0"/>
              <a:t>錐體高度</a:t>
            </a:r>
          </a:p>
          <a:p>
            <a:pPr lvl="1" eaLnBrk="1" hangingPunct="1">
              <a:buFontTx/>
              <a:buChar char="•"/>
            </a:pPr>
            <a:r>
              <a:rPr lang="zh-TW" altLang="en-US" dirty="0" smtClean="0"/>
              <a:t>螺旋溝紋之使用</a:t>
            </a:r>
          </a:p>
          <a:p>
            <a:pPr lvl="1" eaLnBrk="1" hangingPunct="1">
              <a:buFontTx/>
              <a:buChar char="•"/>
            </a:pPr>
            <a:r>
              <a:rPr lang="zh-TW" altLang="en-US" dirty="0" smtClean="0"/>
              <a:t>排渣率控制方式</a:t>
            </a:r>
          </a:p>
        </p:txBody>
      </p:sp>
    </p:spTree>
  </p:cSld>
  <p:clrMapOvr>
    <a:masterClrMapping/>
  </p:clrMapOvr>
  <p:transition spd="med">
    <p:random/>
    <p:sndAc>
      <p:endSnd/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F22C5-02F1-4E5D-8F91-4F29A153174A}" type="slidenum">
              <a:rPr lang="zh-TW" altLang="en-US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淨水機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7912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廢</a:t>
            </a:r>
            <a:r>
              <a:rPr lang="zh-TW" altLang="en-US" dirty="0"/>
              <a:t>水</a:t>
            </a:r>
            <a:r>
              <a:rPr lang="zh-TW" altLang="en-US" dirty="0" smtClean="0"/>
              <a:t>中所含砂、金屬釘、木片等重質雜物，假如完全由篩選機加以分離，效果較差；熱熔膠、塑膠片、保麗龍等輕質雜物，過度打碎也會十分容易通過篩板，所以欲更進一步的分離這些輕/重雜物，必須使用淨水機來加以處理。</a:t>
            </a:r>
          </a:p>
          <a:p>
            <a:pPr eaLnBrk="1" hangingPunct="1"/>
            <a:r>
              <a:rPr lang="zh-TW" altLang="en-US" dirty="0" smtClean="0"/>
              <a:t>砂、石、鐵釘等重質雜物，比重較纖維高，可使用正向式淨水機來處理。</a:t>
            </a:r>
          </a:p>
          <a:p>
            <a:pPr eaLnBrk="1" hangingPunct="1"/>
            <a:r>
              <a:rPr lang="zh-TW" altLang="en-US" dirty="0" smtClean="0"/>
              <a:t>塑膠片、熱融膠、保麗龍等輕質雜物，比重較纖維低，可使用逆向式淨水機來處理。</a:t>
            </a:r>
          </a:p>
        </p:txBody>
      </p:sp>
    </p:spTree>
  </p:cSld>
  <p:clrMapOvr>
    <a:masterClrMapping/>
  </p:clrMapOvr>
  <p:transition spd="med">
    <p:rand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3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A1C32-BBC1-4329-93B7-0E3451ED55C6}" type="slidenum">
              <a:rPr lang="zh-TW" altLang="en-US"/>
              <a:pPr>
                <a:defRPr/>
              </a:pPr>
              <a:t>70</a:t>
            </a:fld>
            <a:endParaRPr lang="en-US" altLang="zh-TW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影響淨水機作業功能因素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946275"/>
            <a:ext cx="6656388" cy="4378325"/>
          </a:xfrm>
        </p:spPr>
        <p:txBody>
          <a:bodyPr/>
          <a:lstStyle/>
          <a:p>
            <a:pPr eaLnBrk="1" hangingPunct="1"/>
            <a:r>
              <a:rPr lang="zh-TW" altLang="en-US" smtClean="0"/>
              <a:t>操作因素：</a:t>
            </a:r>
          </a:p>
          <a:p>
            <a:pPr lvl="1" eaLnBrk="1" hangingPunct="1">
              <a:buFontTx/>
              <a:buChar char="•"/>
            </a:pPr>
            <a:r>
              <a:rPr lang="zh-TW" altLang="en-US" smtClean="0"/>
              <a:t>漿料流量率</a:t>
            </a:r>
          </a:p>
          <a:p>
            <a:pPr lvl="1" eaLnBrk="1" hangingPunct="1">
              <a:buFontTx/>
              <a:buChar char="•"/>
            </a:pPr>
            <a:r>
              <a:rPr lang="zh-TW" altLang="en-US" smtClean="0"/>
              <a:t>壓力降</a:t>
            </a:r>
          </a:p>
          <a:p>
            <a:pPr lvl="1" eaLnBrk="1" hangingPunct="1">
              <a:buFontTx/>
              <a:buChar char="•"/>
            </a:pPr>
            <a:r>
              <a:rPr lang="zh-TW" altLang="en-US" smtClean="0"/>
              <a:t>進料濃度</a:t>
            </a:r>
          </a:p>
          <a:p>
            <a:pPr lvl="1" eaLnBrk="1" hangingPunct="1">
              <a:buFontTx/>
              <a:buChar char="•"/>
            </a:pPr>
            <a:r>
              <a:rPr lang="zh-TW" altLang="en-US" smtClean="0"/>
              <a:t>排渣率</a:t>
            </a:r>
          </a:p>
          <a:p>
            <a:pPr lvl="1" eaLnBrk="1" hangingPunct="1">
              <a:buFontTx/>
              <a:buChar char="•"/>
            </a:pPr>
            <a:r>
              <a:rPr lang="zh-TW" altLang="en-US" smtClean="0"/>
              <a:t>漿料溫度</a:t>
            </a:r>
          </a:p>
          <a:p>
            <a:pPr lvl="1" eaLnBrk="1" hangingPunct="1">
              <a:buFontTx/>
              <a:buChar char="•"/>
            </a:pPr>
            <a:r>
              <a:rPr lang="zh-TW" altLang="en-US" smtClean="0"/>
              <a:t>稀釋水（當使用時）</a:t>
            </a:r>
          </a:p>
          <a:p>
            <a:pPr lvl="1" eaLnBrk="1" hangingPunct="1">
              <a:buFontTx/>
              <a:buChar char="•"/>
            </a:pPr>
            <a:r>
              <a:rPr lang="zh-TW" altLang="en-US" smtClean="0"/>
              <a:t>排渣室之安排</a:t>
            </a:r>
          </a:p>
        </p:txBody>
      </p:sp>
    </p:spTree>
  </p:cSld>
  <p:clrMapOvr>
    <a:masterClrMapping/>
  </p:clrMapOvr>
  <p:transition spd="med">
    <p:random/>
    <p:sndAc>
      <p:endSnd/>
    </p:sndAc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45007-E77C-4019-8E2A-B6ECAC9B21D4}" type="slidenum">
              <a:rPr lang="zh-TW" altLang="en-US"/>
              <a:pPr>
                <a:defRPr/>
              </a:pPr>
              <a:t>71</a:t>
            </a:fld>
            <a:endParaRPr lang="en-US" altLang="zh-TW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73087"/>
          </a:xfrm>
        </p:spPr>
        <p:txBody>
          <a:bodyPr/>
          <a:lstStyle/>
          <a:p>
            <a:pPr eaLnBrk="1" hangingPunct="1"/>
            <a:r>
              <a:rPr lang="zh-TW" altLang="en-US" sz="3600" dirty="0" smtClean="0"/>
              <a:t>淨水機在不同濃度下砂粒尺度分離效率</a:t>
            </a:r>
          </a:p>
        </p:txBody>
      </p:sp>
      <p:pic>
        <p:nvPicPr>
          <p:cNvPr id="7168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316913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30F3C-A0A7-4374-A573-A78C5C04D4F3}" type="slidenum">
              <a:rPr lang="zh-TW" altLang="en-US"/>
              <a:pPr>
                <a:defRPr/>
              </a:pPr>
              <a:t>72</a:t>
            </a:fld>
            <a:endParaRPr lang="en-US" altLang="zh-TW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高濃度第一段 + 低濃度第二段</a:t>
            </a:r>
          </a:p>
        </p:txBody>
      </p:sp>
      <p:pic>
        <p:nvPicPr>
          <p:cNvPr id="7270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68450"/>
            <a:ext cx="88677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CF972-FE47-466A-A486-547C4ED167C8}" type="slidenum">
              <a:rPr lang="zh-TW" altLang="en-US"/>
              <a:pPr>
                <a:defRPr/>
              </a:pPr>
              <a:t>73</a:t>
            </a:fld>
            <a:endParaRPr lang="en-US" altLang="zh-TW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581025"/>
          </a:xfrm>
        </p:spPr>
        <p:txBody>
          <a:bodyPr/>
          <a:lstStyle/>
          <a:p>
            <a:pPr eaLnBrk="1" hangingPunct="1"/>
            <a:r>
              <a:rPr lang="zh-TW" altLang="en-US" smtClean="0"/>
              <a:t>高濃度第一段 + 低濃度第二段</a:t>
            </a:r>
          </a:p>
        </p:txBody>
      </p:sp>
      <p:pic>
        <p:nvPicPr>
          <p:cNvPr id="737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22350"/>
            <a:ext cx="8877300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0C269-0CC4-4596-AAB2-B1653B664FF1}" type="slidenum">
              <a:rPr lang="zh-TW" altLang="en-US"/>
              <a:pPr>
                <a:defRPr/>
              </a:pPr>
              <a:t>74</a:t>
            </a:fld>
            <a:endParaRPr lang="en-US" altLang="zh-TW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 eaLnBrk="1" hangingPunct="1"/>
            <a:r>
              <a:rPr lang="zh-TW" altLang="en-US" smtClean="0"/>
              <a:t>案例探討</a:t>
            </a:r>
          </a:p>
        </p:txBody>
      </p:sp>
      <p:pic>
        <p:nvPicPr>
          <p:cNvPr id="74757" name="Picture 3" descr="F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0875"/>
            <a:ext cx="9144000" cy="6257925"/>
          </a:xfrm>
          <a:noFill/>
        </p:spPr>
      </p:pic>
    </p:spTree>
  </p:cSld>
  <p:clrMapOvr>
    <a:masterClrMapping/>
  </p:clrMapOvr>
  <p:transition spd="med">
    <p:random/>
    <p:sndAc>
      <p:endSnd/>
    </p:sndAc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DAF0A-DB7A-4168-B343-7BFC96DBDB67}" type="slidenum">
              <a:rPr lang="zh-TW" altLang="en-US"/>
              <a:pPr>
                <a:defRPr/>
              </a:pPr>
              <a:t>75</a:t>
            </a:fld>
            <a:endParaRPr lang="en-US" altLang="zh-TW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結論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製程的設計是在最初的製程階段中儘可能的將較大的雜物去除，而不是將它們分散</a:t>
            </a:r>
          </a:p>
          <a:p>
            <a:pPr eaLnBrk="1" hangingPunct="1"/>
            <a:r>
              <a:rPr lang="en-US" altLang="zh-TW" smtClean="0"/>
              <a:t>OCC</a:t>
            </a:r>
            <a:r>
              <a:rPr lang="zh-TW" altLang="en-US" smtClean="0"/>
              <a:t>回收的速率加速對於原料的品質，纖維的品質及最後成品品質都有著負面的衝擊，需要一最適化的觀念來迎合這種挑戰</a:t>
            </a:r>
          </a:p>
        </p:txBody>
      </p:sp>
    </p:spTree>
  </p:cSld>
  <p:clrMapOvr>
    <a:masterClrMapping/>
  </p:clrMapOvr>
  <p:transition spd="med">
    <p:random/>
    <p:sndAc>
      <p:endSnd/>
    </p:sndAc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FA908B-A8F8-482F-91CA-0878F8C5F869}" type="slidenum">
              <a:rPr lang="zh-TW" altLang="en-US"/>
              <a:pPr>
                <a:defRPr/>
              </a:pPr>
              <a:t>76</a:t>
            </a:fld>
            <a:endParaRPr lang="en-US" altLang="zh-TW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Q＆A</a:t>
            </a:r>
          </a:p>
        </p:txBody>
      </p:sp>
      <p:pic>
        <p:nvPicPr>
          <p:cNvPr id="76805" name="Picture 3" descr="BD0529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4495800" cy="41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4" descr="IN01108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1630363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endSnd/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FF1DC-C047-457B-948D-E887082AFF22}" type="slidenum">
              <a:rPr lang="zh-TW" altLang="en-US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背景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淨水機發展歷史中，第一個專利為</a:t>
            </a:r>
            <a:r>
              <a:rPr lang="en-US" altLang="zh-TW" i="1" dirty="0" err="1" smtClean="0"/>
              <a:t>Bretney’s</a:t>
            </a:r>
            <a:r>
              <a:rPr lang="en-US" altLang="zh-TW" i="1" dirty="0" smtClean="0"/>
              <a:t> </a:t>
            </a:r>
            <a:r>
              <a:rPr lang="en-US" altLang="zh-TW" i="1" dirty="0" err="1" smtClean="0"/>
              <a:t>hydrocyclone</a:t>
            </a:r>
            <a:r>
              <a:rPr lang="en-US" altLang="zh-TW" dirty="0" smtClean="0"/>
              <a:t> ( 1891 )，</a:t>
            </a:r>
            <a:r>
              <a:rPr lang="zh-TW" altLang="en-US" dirty="0" smtClean="0"/>
              <a:t>應用在水的純化(“</a:t>
            </a:r>
            <a:r>
              <a:rPr lang="en-US" altLang="zh-TW" dirty="0" smtClean="0"/>
              <a:t>Water Purifier”)</a:t>
            </a:r>
          </a:p>
          <a:p>
            <a:pPr eaLnBrk="1" hangingPunct="1"/>
            <a:r>
              <a:rPr lang="zh-TW" altLang="en-US" dirty="0" smtClean="0"/>
              <a:t>基本想法為應用萬有引力理論，以去除流體中不需要的較重污染物。 </a:t>
            </a:r>
          </a:p>
        </p:txBody>
      </p:sp>
    </p:spTree>
  </p:cSld>
  <p:clrMapOvr>
    <a:masterClrMapping/>
  </p:clrMapOvr>
  <p:transition spd="med">
    <p:random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/>
              <a:t>彭元興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F4835-902C-41BD-B2BC-47983E33F625}" type="slidenum">
              <a:rPr lang="zh-TW" altLang="en-US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背景</a:t>
            </a:r>
          </a:p>
        </p:txBody>
      </p:sp>
      <p:pic>
        <p:nvPicPr>
          <p:cNvPr id="819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7488" y="1055688"/>
            <a:ext cx="3643312" cy="4746625"/>
          </a:xfrm>
          <a:noFill/>
        </p:spPr>
      </p:pic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0" y="58054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800"/>
              <a:t> </a:t>
            </a:r>
            <a:r>
              <a:rPr lang="en-US" altLang="zh-TW" sz="2800">
                <a:ea typeface="標楷體" pitchFamily="65" charset="-120"/>
              </a:rPr>
              <a:t>Bretney’s</a:t>
            </a:r>
            <a:r>
              <a:rPr lang="zh-TW" altLang="en-US" sz="2800">
                <a:ea typeface="標楷體" pitchFamily="65" charset="-120"/>
              </a:rPr>
              <a:t>的水力旋渦去污機示意圖 </a:t>
            </a:r>
            <a:r>
              <a:rPr lang="en-US" altLang="zh-TW" sz="2800">
                <a:ea typeface="標楷體" pitchFamily="65" charset="-120"/>
              </a:rPr>
              <a:t>(Bretney 1891) </a:t>
            </a:r>
          </a:p>
        </p:txBody>
      </p:sp>
    </p:spTree>
  </p:cSld>
  <p:clrMapOvr>
    <a:masterClrMapping/>
  </p:clrMapOvr>
  <p:transition spd="med">
    <p:random/>
    <p:sndAc>
      <p:endSnd/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彭元興母片">
  <a:themeElements>
    <a:clrScheme name="彭元興母片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彭元興母片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新細明體" pitchFamily="18" charset="-120"/>
          </a:defRPr>
        </a:defPPr>
      </a:lstStyle>
    </a:lnDef>
  </a:objectDefaults>
  <a:extraClrSchemeLst>
    <a:extraClrScheme>
      <a:clrScheme name="彭元興母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彭元興母片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彭元興母片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彭元興母片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彭元興母片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彭元興母片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彭元興母片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2124</Words>
  <Application>Microsoft Office PowerPoint</Application>
  <PresentationFormat>如螢幕大小 (4:3)</PresentationFormat>
  <Paragraphs>507</Paragraphs>
  <Slides>76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76</vt:i4>
      </vt:variant>
    </vt:vector>
  </HeadingPairs>
  <TitlesOfParts>
    <vt:vector size="77" baseType="lpstr">
      <vt:lpstr>彭元興母片</vt:lpstr>
      <vt:lpstr>PowerPoint 簡報</vt:lpstr>
      <vt:lpstr>PowerPoint 簡報</vt:lpstr>
      <vt:lpstr>PowerPoint 簡報</vt:lpstr>
      <vt:lpstr>PowerPoint 簡報</vt:lpstr>
      <vt:lpstr>前言</vt:lpstr>
      <vt:lpstr>淨水機</vt:lpstr>
      <vt:lpstr>淨水機</vt:lpstr>
      <vt:lpstr>背景</vt:lpstr>
      <vt:lpstr>背景</vt:lpstr>
      <vt:lpstr>背景</vt:lpstr>
      <vt:lpstr>淨水機分類</vt:lpstr>
      <vt:lpstr>淨水 機理論</vt:lpstr>
      <vt:lpstr>淨水機理論</vt:lpstr>
      <vt:lpstr>逆流式與順流式設計</vt:lpstr>
      <vt:lpstr>淨水機理論</vt:lpstr>
      <vt:lpstr>理論</vt:lpstr>
      <vt:lpstr>理論</vt:lpstr>
      <vt:lpstr>理論</vt:lpstr>
      <vt:lpstr>淨水機特徵一覽表</vt:lpstr>
      <vt:lpstr>高濃度淨水機</vt:lpstr>
      <vt:lpstr>高濃度淨水機（HD Cleaner）</vt:lpstr>
      <vt:lpstr>高濃度淨水機 配置無/有轉子間歇操作</vt:lpstr>
      <vt:lpstr>高濃度淨水機作用原理</vt:lpstr>
      <vt:lpstr>高濃度淨水機結構圖</vt:lpstr>
      <vt:lpstr>高濃度淨水機內部構造圖</vt:lpstr>
      <vt:lpstr>高濃度淨水 機各部名稱</vt:lpstr>
      <vt:lpstr>高濃度淨水機機型</vt:lpstr>
      <vt:lpstr>高濃度淨水 機外觀圖</vt:lpstr>
      <vt:lpstr>高濃度淨水機外觀圖</vt:lpstr>
      <vt:lpstr>高濃度淨水機規格</vt:lpstr>
      <vt:lpstr>中濃度淨水機</vt:lpstr>
      <vt:lpstr>中濃度淨水 機</vt:lpstr>
      <vt:lpstr>批次操作中濃度淨水機</vt:lpstr>
      <vt:lpstr>低濃度淨水機</vt:lpstr>
      <vt:lpstr>低濃度淨水機（LD Cleaner）</vt:lpstr>
      <vt:lpstr>低濃度淨水機進出水處組合</vt:lpstr>
      <vt:lpstr>低濃度淨水機構造圖</vt:lpstr>
      <vt:lpstr>低濃度淨水機構造圖</vt:lpstr>
      <vt:lpstr>低濃度淨水機作用原理</vt:lpstr>
      <vt:lpstr>低濃度淨水機作用原理</vt:lpstr>
      <vt:lpstr>低濃度淨漿機作用原理</vt:lpstr>
      <vt:lpstr>低濃度淨水機作用原理</vt:lpstr>
      <vt:lpstr>低濃度淨水機作用原理</vt:lpstr>
      <vt:lpstr>輕重雜物合併淨水機</vt:lpstr>
      <vt:lpstr>重質淨水機配置批次及連續式排渣</vt:lpstr>
      <vt:lpstr>重質淨水機濃度與壓差對去除效率的影響</vt:lpstr>
      <vt:lpstr>淨水機組(Cleaner battery)排列 4排                   2排</vt:lpstr>
      <vt:lpstr>低濃度淨水 機組排列方式</vt:lpstr>
      <vt:lpstr>低濃度淨水機組排列方式</vt:lpstr>
      <vt:lpstr>低濃度淨水機組排列方式</vt:lpstr>
      <vt:lpstr>低濃度淨水機</vt:lpstr>
      <vt:lpstr>低濃度淨水機</vt:lpstr>
      <vt:lpstr>低濃度淨漿機</vt:lpstr>
      <vt:lpstr>輕質(逆向)淨水機</vt:lpstr>
      <vt:lpstr>輕質(逆向)淨水機</vt:lpstr>
      <vt:lpstr>順流式輕質(逆向)淨水機</vt:lpstr>
      <vt:lpstr>輕質(逆向)淨水機構造圖</vt:lpstr>
      <vt:lpstr>水平式輕質機淨水機(大處理量)</vt:lpstr>
      <vt:lpstr>輕質(逆向)淨漿機規格</vt:lpstr>
      <vt:lpstr>轉動外殼的淨水機</vt:lpstr>
      <vt:lpstr>轉動外殼的淨水機</vt:lpstr>
      <vt:lpstr>末段淨水機沖洗系統回收纖維(批次與連續式操作)</vt:lpstr>
      <vt:lpstr>淨水機配置摩損顯示器</vt:lpstr>
      <vt:lpstr>淨水機串級系統</vt:lpstr>
      <vt:lpstr>低濃度淨水機串級系統(3段)</vt:lpstr>
      <vt:lpstr>影響淨水機作業功能因素</vt:lpstr>
      <vt:lpstr>影響淨水機作業功能因素</vt:lpstr>
      <vt:lpstr>影響淨水機作業功能因素</vt:lpstr>
      <vt:lpstr>影響淨水機作業功能因素</vt:lpstr>
      <vt:lpstr>影響淨水機作業功能因素</vt:lpstr>
      <vt:lpstr>淨水機在不同濃度下砂粒尺度分離效率</vt:lpstr>
      <vt:lpstr>高濃度第一段 + 低濃度第二段</vt:lpstr>
      <vt:lpstr>高濃度第一段 + 低濃度第二段</vt:lpstr>
      <vt:lpstr>案例探討</vt:lpstr>
      <vt:lpstr>結論</vt:lpstr>
      <vt:lpstr>Q＆A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win7</cp:lastModifiedBy>
  <cp:revision>26</cp:revision>
  <dcterms:created xsi:type="dcterms:W3CDTF">1601-01-01T00:00:00Z</dcterms:created>
  <dcterms:modified xsi:type="dcterms:W3CDTF">2018-02-12T02:01:12Z</dcterms:modified>
</cp:coreProperties>
</file>