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23" r:id="rId2"/>
    <p:sldId id="314" r:id="rId3"/>
    <p:sldId id="321" r:id="rId4"/>
    <p:sldId id="320" r:id="rId5"/>
    <p:sldId id="315" r:id="rId6"/>
    <p:sldId id="316" r:id="rId7"/>
    <p:sldId id="317" r:id="rId8"/>
    <p:sldId id="318" r:id="rId9"/>
    <p:sldId id="299" r:id="rId10"/>
    <p:sldId id="300" r:id="rId11"/>
    <p:sldId id="302" r:id="rId12"/>
    <p:sldId id="303" r:id="rId13"/>
    <p:sldId id="304" r:id="rId14"/>
    <p:sldId id="313" r:id="rId15"/>
    <p:sldId id="297" r:id="rId16"/>
    <p:sldId id="258" r:id="rId17"/>
    <p:sldId id="307" r:id="rId18"/>
    <p:sldId id="259" r:id="rId19"/>
    <p:sldId id="308" r:id="rId20"/>
    <p:sldId id="260" r:id="rId21"/>
    <p:sldId id="305" r:id="rId22"/>
    <p:sldId id="261" r:id="rId23"/>
    <p:sldId id="306" r:id="rId24"/>
    <p:sldId id="262" r:id="rId25"/>
    <p:sldId id="309" r:id="rId26"/>
    <p:sldId id="263" r:id="rId27"/>
    <p:sldId id="310" r:id="rId28"/>
    <p:sldId id="264" r:id="rId29"/>
    <p:sldId id="311" r:id="rId30"/>
    <p:sldId id="265" r:id="rId31"/>
    <p:sldId id="312" r:id="rId32"/>
    <p:sldId id="266" r:id="rId33"/>
    <p:sldId id="267" r:id="rId34"/>
    <p:sldId id="268" r:id="rId35"/>
    <p:sldId id="270" r:id="rId36"/>
    <p:sldId id="271" r:id="rId37"/>
    <p:sldId id="269" r:id="rId38"/>
    <p:sldId id="272" r:id="rId39"/>
    <p:sldId id="273" r:id="rId40"/>
    <p:sldId id="274" r:id="rId41"/>
    <p:sldId id="275" r:id="rId42"/>
    <p:sldId id="276" r:id="rId43"/>
    <p:sldId id="277" r:id="rId44"/>
    <p:sldId id="278" r:id="rId45"/>
    <p:sldId id="279" r:id="rId46"/>
    <p:sldId id="280" r:id="rId47"/>
    <p:sldId id="282"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7" d="100"/>
          <a:sy n="57" d="100"/>
        </p:scale>
        <p:origin x="-67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164116-9E2F-4420-B5F0-EE14FFCFF39E}" type="slidenum">
              <a:rPr lang="zh-TW" altLang="en-US" smtClean="0"/>
              <a:t>‹#›</a:t>
            </a:fld>
            <a:endParaRPr lang="zh-TW"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zh-TW" altLang="en-US"/>
              <a:t>按一下以編輯母片標題樣式</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164116-9E2F-4420-B5F0-EE14FFCFF39E}"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164116-9E2F-4420-B5F0-EE14FFCFF39E}"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164116-9E2F-4420-B5F0-EE14FFCFF39E}" type="slidenum">
              <a:rPr lang="zh-TW" altLang="en-US" smtClean="0"/>
              <a:t>‹#›</a:t>
            </a:fld>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E1164116-9E2F-4420-B5F0-EE14FFCFF39E}"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1164116-9E2F-4420-B5F0-EE14FFCFF39E}" type="slidenum">
              <a:rPr lang="zh-TW" altLang="en-US" smtClean="0"/>
              <a:t>‹#›</a:t>
            </a:fld>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zh-TW" altLang="en-US"/>
              <a:t>按一下以編輯母片文字樣式</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E1164116-9E2F-4420-B5F0-EE14FFCFF39E}" type="slidenum">
              <a:rPr lang="zh-TW" altLang="en-US" smtClean="0"/>
              <a:t>‹#›</a:t>
            </a:fld>
            <a:endParaRPr lang="zh-TW" altLang="en-US"/>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E1164116-9E2F-4420-B5F0-EE14FFCFF39E}"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E1164116-9E2F-4420-B5F0-EE14FFCFF39E}"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zh-TW" altLang="en-US"/>
              <a:t>按一下以編輯母片標題樣式</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1164116-9E2F-4420-B5F0-EE14FFCFF39E}"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FBBB97A-EC0C-421F-A305-9CB9231A23D3}" type="datetimeFigureOut">
              <a:rPr lang="zh-TW" altLang="en-US" smtClean="0"/>
              <a:t>2018/2/7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1164116-9E2F-4420-B5F0-EE14FFCFF39E}" type="slidenum">
              <a:rPr lang="zh-TW" altLang="en-US" smtClean="0"/>
              <a:t>‹#›</a:t>
            </a:fld>
            <a:endParaRPr lang="zh-TW"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zh-TW" altLang="en-US"/>
              <a:t>按一下以編輯母片標題樣式</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FBBB97A-EC0C-421F-A305-9CB9231A23D3}" type="datetimeFigureOut">
              <a:rPr lang="zh-TW" altLang="en-US" smtClean="0"/>
              <a:t>2018/2/7</a:t>
            </a:fld>
            <a:endParaRPr lang="zh-TW"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zh-TW"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1164116-9E2F-4420-B5F0-EE14FFCFF39E}"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9644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258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5E930A0-0FD9-4734-BBCF-CBE80BAE4D59}"/>
              </a:ext>
            </a:extLst>
          </p:cNvPr>
          <p:cNvSpPr>
            <a:spLocks noGrp="1"/>
          </p:cNvSpPr>
          <p:nvPr>
            <p:ph sz="quarter" idx="13"/>
          </p:nvPr>
        </p:nvSpPr>
        <p:spPr>
          <a:xfrm>
            <a:off x="179512" y="530344"/>
            <a:ext cx="8496944" cy="3474720"/>
          </a:xfrm>
        </p:spPr>
        <p:txBody>
          <a:bodyPr/>
          <a:lstStyle/>
          <a:p>
            <a:pPr marL="45720" indent="0" algn="ctr">
              <a:buNone/>
            </a:pPr>
            <a:r>
              <a:rPr lang="en-US" sz="2000" b="1" dirty="0"/>
              <a:t>Ozone (O3) is a advanced technology for Sterilization, Deodorization, and implementation for food safety and health control. </a:t>
            </a:r>
          </a:p>
          <a:p>
            <a:pPr marL="45720" indent="0">
              <a:buNone/>
            </a:pPr>
            <a:endParaRPr lang="en-US" dirty="0"/>
          </a:p>
        </p:txBody>
      </p:sp>
      <p:sp>
        <p:nvSpPr>
          <p:cNvPr id="4" name="TextBox 3">
            <a:extLst>
              <a:ext uri="{FF2B5EF4-FFF2-40B4-BE49-F238E27FC236}">
                <a16:creationId xmlns="" xmlns:a16="http://schemas.microsoft.com/office/drawing/2014/main" id="{959A7C53-A8A2-4F60-B848-914280B1A222}"/>
              </a:ext>
            </a:extLst>
          </p:cNvPr>
          <p:cNvSpPr txBox="1"/>
          <p:nvPr/>
        </p:nvSpPr>
        <p:spPr>
          <a:xfrm>
            <a:off x="971600" y="1916832"/>
            <a:ext cx="7128792" cy="4247317"/>
          </a:xfrm>
          <a:prstGeom prst="rect">
            <a:avLst/>
          </a:prstGeom>
          <a:noFill/>
        </p:spPr>
        <p:txBody>
          <a:bodyPr wrap="square" rtlCol="0">
            <a:spAutoFit/>
          </a:bodyPr>
          <a:lstStyle/>
          <a:p>
            <a:r>
              <a:rPr lang="en-US" b="1" dirty="0"/>
              <a:t>Ozone (O3) benefits:</a:t>
            </a:r>
          </a:p>
          <a:p>
            <a:pPr marL="800100" lvl="1" indent="-342900">
              <a:buFont typeface="+mj-lt"/>
              <a:buAutoNum type="arabicPeriod"/>
            </a:pPr>
            <a:r>
              <a:rPr lang="en-US" dirty="0"/>
              <a:t>Oxidation is strong, only next to fluorine.</a:t>
            </a:r>
          </a:p>
          <a:p>
            <a:pPr marL="800100" lvl="1" indent="-342900">
              <a:buFont typeface="+mj-lt"/>
              <a:buAutoNum type="arabicPeriod"/>
            </a:pPr>
            <a:r>
              <a:rPr lang="en-US" dirty="0"/>
              <a:t>Ozone sterilization is 600~3000 times more than the chlorine under the same conditions.</a:t>
            </a:r>
          </a:p>
          <a:p>
            <a:pPr marL="800100" lvl="1" indent="-342900">
              <a:buFont typeface="+mj-lt"/>
              <a:buAutoNum type="arabicPeriod"/>
            </a:pPr>
            <a:r>
              <a:rPr lang="en-US" dirty="0"/>
              <a:t>Ozone decomposed pollution matter and rapidly turns into oxygen, does not cause chemical residue problem</a:t>
            </a:r>
          </a:p>
          <a:p>
            <a:pPr marL="800100" lvl="1" indent="-342900">
              <a:buFont typeface="+mj-lt"/>
              <a:buAutoNum type="arabicPeriod"/>
            </a:pPr>
            <a:r>
              <a:rPr lang="en-US" dirty="0"/>
              <a:t>Industrial made Ozon can be made with air and electricity as raw material.  Can be made without delivery of storage, easy of use.</a:t>
            </a:r>
          </a:p>
          <a:p>
            <a:pPr marL="800100" lvl="1" indent="-342900">
              <a:buFont typeface="+mj-lt"/>
              <a:buAutoNum type="arabicPeriod"/>
            </a:pPr>
            <a:r>
              <a:rPr lang="en-US" dirty="0"/>
              <a:t>No need to be heating up to achieve disinfection purposes, food may keep its original flavor.</a:t>
            </a:r>
          </a:p>
          <a:p>
            <a:pPr marL="800100" lvl="1" indent="-342900">
              <a:buFont typeface="+mj-lt"/>
              <a:buAutoNum type="arabicPeriod"/>
            </a:pPr>
            <a:r>
              <a:rPr lang="en-US" dirty="0"/>
              <a:t>Ozone may be use for disinfection and deodorization.  No health issue concerns.</a:t>
            </a:r>
          </a:p>
          <a:p>
            <a:pPr marL="800100" lvl="1" indent="-342900">
              <a:buFont typeface="+mj-lt"/>
              <a:buAutoNum type="arabicPeriod"/>
            </a:pPr>
            <a:r>
              <a:rPr lang="en-US" dirty="0"/>
              <a:t>No UV rays to cause any kind of injury. </a:t>
            </a:r>
          </a:p>
          <a:p>
            <a:pPr marL="800100" lvl="1" indent="-342900">
              <a:buFont typeface="+mj-lt"/>
              <a:buAutoNum type="arabicPeriod"/>
            </a:pPr>
            <a:endParaRPr lang="en-US" dirty="0"/>
          </a:p>
        </p:txBody>
      </p:sp>
    </p:spTree>
    <p:extLst>
      <p:ext uri="{BB962C8B-B14F-4D97-AF65-F5344CB8AC3E}">
        <p14:creationId xmlns:p14="http://schemas.microsoft.com/office/powerpoint/2010/main" val="40654351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59A7C53-A8A2-4F60-B848-914280B1A222}"/>
              </a:ext>
            </a:extLst>
          </p:cNvPr>
          <p:cNvSpPr txBox="1"/>
          <p:nvPr/>
        </p:nvSpPr>
        <p:spPr>
          <a:xfrm>
            <a:off x="1259632" y="1556792"/>
            <a:ext cx="7128792" cy="3170099"/>
          </a:xfrm>
          <a:prstGeom prst="rect">
            <a:avLst/>
          </a:prstGeom>
          <a:noFill/>
        </p:spPr>
        <p:txBody>
          <a:bodyPr wrap="square" rtlCol="0">
            <a:spAutoFit/>
          </a:bodyPr>
          <a:lstStyle/>
          <a:p>
            <a:r>
              <a:rPr lang="en-US" sz="2000" b="1" dirty="0"/>
              <a:t>Ozone may apply to the following industrial locations:</a:t>
            </a:r>
          </a:p>
          <a:p>
            <a:endParaRPr lang="en-US" sz="2000" b="1" dirty="0"/>
          </a:p>
          <a:p>
            <a:pPr lvl="1"/>
            <a:r>
              <a:rPr lang="en-US" sz="2000" dirty="0"/>
              <a:t>Food factory, biscuit factory, candy factory, meat processing plant, fish processing plant, ice plants, beverage plants, mineral water factory, packaging works, breweries, noodle factory, bakery, fish markets, slaughterhouses, tofu plant, fruit and vegetable processing plants, fruits and vegetables supply center, central kitchen, lunch boxes and supply center, fresh supermarket, restaurant, refrigerator, freezer</a:t>
            </a:r>
          </a:p>
        </p:txBody>
      </p:sp>
    </p:spTree>
    <p:extLst>
      <p:ext uri="{BB962C8B-B14F-4D97-AF65-F5344CB8AC3E}">
        <p14:creationId xmlns:p14="http://schemas.microsoft.com/office/powerpoint/2010/main" val="3241570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4B9469B-B2C4-4B73-BF1A-A490EFF3692E}"/>
              </a:ext>
            </a:extLst>
          </p:cNvPr>
          <p:cNvSpPr txBox="1"/>
          <p:nvPr/>
        </p:nvSpPr>
        <p:spPr>
          <a:xfrm>
            <a:off x="1187624" y="620688"/>
            <a:ext cx="7128792" cy="5663089"/>
          </a:xfrm>
          <a:prstGeom prst="rect">
            <a:avLst/>
          </a:prstGeom>
          <a:noFill/>
        </p:spPr>
        <p:txBody>
          <a:bodyPr wrap="square" rtlCol="0">
            <a:spAutoFit/>
          </a:bodyPr>
          <a:lstStyle/>
          <a:p>
            <a:r>
              <a:rPr lang="en-US" altLang="zh-TW" sz="2000" b="1" dirty="0"/>
              <a:t>Ozone may be used to the following applications:</a:t>
            </a:r>
          </a:p>
          <a:p>
            <a:endParaRPr lang="en-US" altLang="zh-TW" sz="2000" b="1" dirty="0"/>
          </a:p>
          <a:p>
            <a:pPr marL="742950" lvl="1" indent="-285750">
              <a:buFont typeface="Arial" panose="020B0604020202020204" pitchFamily="34" charset="0"/>
              <a:buChar char="•"/>
            </a:pPr>
            <a:r>
              <a:rPr lang="en-US" altLang="zh-TW" sz="1600" dirty="0"/>
              <a:t>Ozone Air:</a:t>
            </a:r>
          </a:p>
          <a:p>
            <a:pPr marL="1257300" lvl="2" indent="-342900">
              <a:buFont typeface="+mj-lt"/>
              <a:buAutoNum type="arabicPeriod"/>
            </a:pPr>
            <a:r>
              <a:rPr lang="en-US" altLang="zh-TW" sz="1600" dirty="0"/>
              <a:t>Indoor air purification (processing room, packing room, clean room</a:t>
            </a:r>
          </a:p>
          <a:p>
            <a:pPr marL="1257300" lvl="2" indent="-342900">
              <a:buFont typeface="+mj-lt"/>
              <a:buAutoNum type="arabicPeriod"/>
            </a:pPr>
            <a:r>
              <a:rPr lang="en-US" altLang="zh-TW" sz="1600" dirty="0"/>
              <a:t>Purification for human body, clothing (staff clothing, gloves, and utensils)</a:t>
            </a:r>
          </a:p>
          <a:p>
            <a:pPr marL="1257300" lvl="2" indent="-342900">
              <a:buFont typeface="+mj-lt"/>
              <a:buAutoNum type="arabicPeriod"/>
            </a:pPr>
            <a:r>
              <a:rPr lang="en-US" altLang="zh-TW" sz="1600" dirty="0"/>
              <a:t>Food (eggs, vegetables, fruits, meat, seafood, and any other cold storage products)</a:t>
            </a:r>
          </a:p>
          <a:p>
            <a:pPr marL="1257300" lvl="2" indent="-342900">
              <a:buFont typeface="+mj-lt"/>
              <a:buAutoNum type="arabicPeriod"/>
            </a:pPr>
            <a:r>
              <a:rPr lang="en-US" altLang="zh-TW" sz="1600" dirty="0"/>
              <a:t>Raw food materials sterilization (cereals and legume)</a:t>
            </a:r>
          </a:p>
          <a:p>
            <a:pPr lvl="2"/>
            <a:endParaRPr lang="en-US" altLang="zh-TW" sz="1600" dirty="0"/>
          </a:p>
          <a:p>
            <a:pPr marL="742950" lvl="1" indent="-285750">
              <a:buFont typeface="Arial" panose="020B0604020202020204" pitchFamily="34" charset="0"/>
              <a:buChar char="•"/>
            </a:pPr>
            <a:r>
              <a:rPr lang="en-US" altLang="zh-TW" sz="1600" dirty="0"/>
              <a:t>Ozone water:</a:t>
            </a:r>
          </a:p>
          <a:p>
            <a:pPr marL="1257300" lvl="2" indent="-342900">
              <a:buFont typeface="+mj-lt"/>
              <a:buAutoNum type="arabicPeriod"/>
            </a:pPr>
            <a:r>
              <a:rPr lang="en-US" sz="1600" dirty="0"/>
              <a:t>Drinking water purification</a:t>
            </a:r>
          </a:p>
          <a:p>
            <a:pPr marL="1257300" lvl="2" indent="-342900">
              <a:buFont typeface="+mj-lt"/>
              <a:buAutoNum type="arabicPeriod"/>
            </a:pPr>
            <a:r>
              <a:rPr lang="en-US" sz="1600" dirty="0"/>
              <a:t>Rinse and antiseptic (human hands/feet, workstations, tools, containers)</a:t>
            </a:r>
          </a:p>
          <a:p>
            <a:pPr marL="1257300" lvl="2" indent="-342900">
              <a:buFont typeface="+mj-lt"/>
              <a:buAutoNum type="arabicPeriod"/>
            </a:pPr>
            <a:r>
              <a:rPr lang="en-US" sz="1600" dirty="0"/>
              <a:t>Sterilization of food products (tofu, seafood, meats, fruits, and vegetables)</a:t>
            </a:r>
          </a:p>
          <a:p>
            <a:pPr marL="1257300" lvl="2" indent="-342900">
              <a:buFont typeface="+mj-lt"/>
              <a:buAutoNum type="arabicPeriod"/>
            </a:pPr>
            <a:r>
              <a:rPr lang="en-US" sz="1600" dirty="0"/>
              <a:t>Fast thawing of frozen food, sterilization, deodorization</a:t>
            </a:r>
          </a:p>
          <a:p>
            <a:pPr marL="1257300" lvl="2" indent="-342900">
              <a:buFont typeface="+mj-lt"/>
              <a:buAutoNum type="arabicPeriod"/>
            </a:pPr>
            <a:r>
              <a:rPr lang="en-US" sz="1600" dirty="0"/>
              <a:t>Sterilization and deodorization of raw food materials (cereals, pulses, meats)</a:t>
            </a:r>
          </a:p>
          <a:p>
            <a:pPr marL="1257300" lvl="2" indent="-342900">
              <a:buFont typeface="+mj-lt"/>
              <a:buAutoNum type="arabicPeriod"/>
            </a:pPr>
            <a:r>
              <a:rPr lang="en-US" sz="1600" dirty="0"/>
              <a:t>Treatment and bleach for wasted water </a:t>
            </a:r>
          </a:p>
          <a:p>
            <a:pPr lvl="1"/>
            <a:endParaRPr lang="en-US" dirty="0"/>
          </a:p>
        </p:txBody>
      </p:sp>
    </p:spTree>
    <p:extLst>
      <p:ext uri="{BB962C8B-B14F-4D97-AF65-F5344CB8AC3E}">
        <p14:creationId xmlns:p14="http://schemas.microsoft.com/office/powerpoint/2010/main" val="250043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CB1AA256-1FA5-46A0-8B0A-B05F9C07CDC7}"/>
              </a:ext>
            </a:extLst>
          </p:cNvPr>
          <p:cNvGraphicFramePr>
            <a:graphicFrameLocks noGrp="1"/>
          </p:cNvGraphicFramePr>
          <p:nvPr>
            <p:extLst>
              <p:ext uri="{D42A27DB-BD31-4B8C-83A1-F6EECF244321}">
                <p14:modId xmlns:p14="http://schemas.microsoft.com/office/powerpoint/2010/main" val="2801110693"/>
              </p:ext>
            </p:extLst>
          </p:nvPr>
        </p:nvGraphicFramePr>
        <p:xfrm>
          <a:off x="2178050" y="2834764"/>
          <a:ext cx="4330700" cy="810260"/>
        </p:xfrm>
        <a:graphic>
          <a:graphicData uri="http://schemas.openxmlformats.org/drawingml/2006/table">
            <a:tbl>
              <a:tblPr/>
              <a:tblGrid>
                <a:gridCol w="1625600">
                  <a:extLst>
                    <a:ext uri="{9D8B030D-6E8A-4147-A177-3AD203B41FA5}">
                      <a16:colId xmlns="" xmlns:a16="http://schemas.microsoft.com/office/drawing/2014/main" val="2717607086"/>
                    </a:ext>
                  </a:extLst>
                </a:gridCol>
                <a:gridCol w="901700">
                  <a:extLst>
                    <a:ext uri="{9D8B030D-6E8A-4147-A177-3AD203B41FA5}">
                      <a16:colId xmlns="" xmlns:a16="http://schemas.microsoft.com/office/drawing/2014/main" val="1137019747"/>
                    </a:ext>
                  </a:extLst>
                </a:gridCol>
                <a:gridCol w="901700">
                  <a:extLst>
                    <a:ext uri="{9D8B030D-6E8A-4147-A177-3AD203B41FA5}">
                      <a16:colId xmlns="" xmlns:a16="http://schemas.microsoft.com/office/drawing/2014/main" val="3093365656"/>
                    </a:ext>
                  </a:extLst>
                </a:gridCol>
                <a:gridCol w="901700">
                  <a:extLst>
                    <a:ext uri="{9D8B030D-6E8A-4147-A177-3AD203B41FA5}">
                      <a16:colId xmlns="" xmlns:a16="http://schemas.microsoft.com/office/drawing/2014/main" val="1715157680"/>
                    </a:ext>
                  </a:extLst>
                </a:gridCol>
              </a:tblGrid>
              <a:tr h="271780">
                <a:tc>
                  <a:txBody>
                    <a:bodyPr/>
                    <a:lstStyle/>
                    <a:p>
                      <a:pPr algn="ctr" fontAlgn="b"/>
                      <a:r>
                        <a:rPr lang="en-US" sz="1600" b="1" i="0" u="none" strike="noStrike">
                          <a:solidFill>
                            <a:srgbClr val="000000"/>
                          </a:solidFill>
                          <a:effectLst/>
                          <a:latin typeface="Calibri" panose="020F0502020204030204" pitchFamily="34" charset="0"/>
                        </a:rPr>
                        <a:t>Response Time</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600" b="1" i="0" u="none" strike="noStrike">
                          <a:solidFill>
                            <a:srgbClr val="000000"/>
                          </a:solidFill>
                          <a:effectLst/>
                          <a:latin typeface="Calibri" panose="020F0502020204030204" pitchFamily="34" charset="0"/>
                        </a:rPr>
                        <a:t>0 min</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600" b="1" i="0" u="none" strike="noStrike">
                          <a:solidFill>
                            <a:srgbClr val="000000"/>
                          </a:solidFill>
                          <a:effectLst/>
                          <a:latin typeface="Calibri" panose="020F0502020204030204" pitchFamily="34" charset="0"/>
                        </a:rPr>
                        <a:t>1 min</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600" b="1" i="0" u="none" strike="noStrike">
                          <a:solidFill>
                            <a:srgbClr val="000000"/>
                          </a:solidFill>
                          <a:effectLst/>
                          <a:latin typeface="Calibri" panose="020F0502020204030204" pitchFamily="34" charset="0"/>
                        </a:rPr>
                        <a:t>3 mins</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 xmlns:a16="http://schemas.microsoft.com/office/drawing/2014/main" val="913751418"/>
                  </a:ext>
                </a:extLst>
              </a:tr>
              <a:tr h="266700">
                <a:tc>
                  <a:txBody>
                    <a:bodyPr/>
                    <a:lstStyle/>
                    <a:p>
                      <a:pPr algn="ctr" fontAlgn="b"/>
                      <a:r>
                        <a:rPr lang="en-US" sz="1600" b="1" i="0" u="none" strike="noStrike">
                          <a:solidFill>
                            <a:srgbClr val="000000"/>
                          </a:solidFill>
                          <a:effectLst/>
                          <a:latin typeface="Calibri" panose="020F0502020204030204" pitchFamily="34" charset="0"/>
                        </a:rPr>
                        <a:t>Coli</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65492529"/>
                  </a:ext>
                </a:extLst>
              </a:tr>
              <a:tr h="271780">
                <a:tc>
                  <a:txBody>
                    <a:bodyPr/>
                    <a:lstStyle/>
                    <a:p>
                      <a:pPr algn="ctr" fontAlgn="b"/>
                      <a:r>
                        <a:rPr lang="en-US" sz="1600" b="1" i="0" u="none" strike="noStrike">
                          <a:solidFill>
                            <a:srgbClr val="000000"/>
                          </a:solidFill>
                          <a:effectLst/>
                          <a:latin typeface="Calibri" panose="020F0502020204030204" pitchFamily="34" charset="0"/>
                        </a:rPr>
                        <a:t>Salmonella</a:t>
                      </a:r>
                    </a:p>
                  </a:txBody>
                  <a:tcPr marL="4763" marR="4763" marT="47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0</a:t>
                      </a:r>
                    </a:p>
                  </a:txBody>
                  <a:tcPr marL="4763" marR="4763" marT="47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26818296"/>
                  </a:ext>
                </a:extLst>
              </a:tr>
            </a:tbl>
          </a:graphicData>
        </a:graphic>
      </p:graphicFrame>
      <p:sp>
        <p:nvSpPr>
          <p:cNvPr id="5" name="TextBox 4">
            <a:extLst>
              <a:ext uri="{FF2B5EF4-FFF2-40B4-BE49-F238E27FC236}">
                <a16:creationId xmlns="" xmlns:a16="http://schemas.microsoft.com/office/drawing/2014/main" id="{BC6873A2-43A9-47F1-867A-55D30FD5468A}"/>
              </a:ext>
            </a:extLst>
          </p:cNvPr>
          <p:cNvSpPr txBox="1"/>
          <p:nvPr/>
        </p:nvSpPr>
        <p:spPr>
          <a:xfrm>
            <a:off x="1763688" y="1823274"/>
            <a:ext cx="5184576" cy="400110"/>
          </a:xfrm>
          <a:prstGeom prst="rect">
            <a:avLst/>
          </a:prstGeom>
          <a:noFill/>
        </p:spPr>
        <p:txBody>
          <a:bodyPr wrap="square" rtlCol="0">
            <a:spAutoFit/>
          </a:bodyPr>
          <a:lstStyle/>
          <a:p>
            <a:r>
              <a:rPr lang="en-US" sz="2000" b="1" dirty="0"/>
              <a:t>Ozone treatment for Coli and Salmonella</a:t>
            </a:r>
          </a:p>
        </p:txBody>
      </p:sp>
    </p:spTree>
    <p:extLst>
      <p:ext uri="{BB962C8B-B14F-4D97-AF65-F5344CB8AC3E}">
        <p14:creationId xmlns:p14="http://schemas.microsoft.com/office/powerpoint/2010/main" val="1663022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CD86580-79BD-4593-AC3D-235D1DE3C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692696"/>
            <a:ext cx="4570740" cy="5688632"/>
          </a:xfrm>
          <a:prstGeom prst="rect">
            <a:avLst/>
          </a:prstGeom>
        </p:spPr>
      </p:pic>
    </p:spTree>
    <p:extLst>
      <p:ext uri="{BB962C8B-B14F-4D97-AF65-F5344CB8AC3E}">
        <p14:creationId xmlns:p14="http://schemas.microsoft.com/office/powerpoint/2010/main" val="1245585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13098076-6187-4B6C-B1E6-A47E49A03329}"/>
              </a:ext>
            </a:extLst>
          </p:cNvPr>
          <p:cNvSpPr txBox="1"/>
          <p:nvPr/>
        </p:nvSpPr>
        <p:spPr>
          <a:xfrm>
            <a:off x="3347864" y="692696"/>
            <a:ext cx="5256584" cy="369332"/>
          </a:xfrm>
          <a:prstGeom prst="rect">
            <a:avLst/>
          </a:prstGeom>
          <a:noFill/>
        </p:spPr>
        <p:txBody>
          <a:bodyPr wrap="square" rtlCol="0">
            <a:spAutoFit/>
          </a:bodyPr>
          <a:lstStyle/>
          <a:p>
            <a:r>
              <a:rPr lang="en-US" dirty="0"/>
              <a:t>Proven Treatment cases</a:t>
            </a:r>
          </a:p>
        </p:txBody>
      </p:sp>
      <p:graphicFrame>
        <p:nvGraphicFramePr>
          <p:cNvPr id="7" name="Table 6">
            <a:extLst>
              <a:ext uri="{FF2B5EF4-FFF2-40B4-BE49-F238E27FC236}">
                <a16:creationId xmlns="" xmlns:a16="http://schemas.microsoft.com/office/drawing/2014/main" id="{A4B41989-B99F-4C98-87F8-A48E69A81C5B}"/>
              </a:ext>
            </a:extLst>
          </p:cNvPr>
          <p:cNvGraphicFramePr>
            <a:graphicFrameLocks noGrp="1"/>
          </p:cNvGraphicFramePr>
          <p:nvPr>
            <p:extLst>
              <p:ext uri="{D42A27DB-BD31-4B8C-83A1-F6EECF244321}">
                <p14:modId xmlns:p14="http://schemas.microsoft.com/office/powerpoint/2010/main" val="821016441"/>
              </p:ext>
            </p:extLst>
          </p:nvPr>
        </p:nvGraphicFramePr>
        <p:xfrm>
          <a:off x="1907704" y="1268760"/>
          <a:ext cx="5832648" cy="4464498"/>
        </p:xfrm>
        <a:graphic>
          <a:graphicData uri="http://schemas.openxmlformats.org/drawingml/2006/table">
            <a:tbl>
              <a:tblPr/>
              <a:tblGrid>
                <a:gridCol w="2666354">
                  <a:extLst>
                    <a:ext uri="{9D8B030D-6E8A-4147-A177-3AD203B41FA5}">
                      <a16:colId xmlns="" xmlns:a16="http://schemas.microsoft.com/office/drawing/2014/main" val="2422956478"/>
                    </a:ext>
                  </a:extLst>
                </a:gridCol>
                <a:gridCol w="3166294">
                  <a:extLst>
                    <a:ext uri="{9D8B030D-6E8A-4147-A177-3AD203B41FA5}">
                      <a16:colId xmlns="" xmlns:a16="http://schemas.microsoft.com/office/drawing/2014/main" val="2554469774"/>
                    </a:ext>
                  </a:extLst>
                </a:gridCol>
              </a:tblGrid>
              <a:tr h="225170">
                <a:tc>
                  <a:txBody>
                    <a:bodyPr/>
                    <a:lstStyle/>
                    <a:p>
                      <a:pPr algn="ctr" fontAlgn="b"/>
                      <a:r>
                        <a:rPr lang="en-US" sz="1100" b="1" i="0" u="none" strike="noStrike">
                          <a:solidFill>
                            <a:srgbClr val="000000"/>
                          </a:solidFill>
                          <a:effectLst/>
                          <a:latin typeface="Calibri" panose="020F0502020204030204" pitchFamily="34" charset="0"/>
                        </a:rPr>
                        <a:t>Company Names</a:t>
                      </a:r>
                    </a:p>
                  </a:txBody>
                  <a:tcPr marL="3266" marR="3266" marT="3266" marB="0" anchor="b">
                    <a:lnL>
                      <a:noFill/>
                    </a:lnL>
                    <a:lnR>
                      <a:noFill/>
                    </a:lnR>
                    <a:lnT>
                      <a:noFill/>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panose="020F0502020204030204" pitchFamily="34" charset="0"/>
                        </a:rPr>
                        <a:t>Treatments</a:t>
                      </a:r>
                    </a:p>
                  </a:txBody>
                  <a:tcPr marL="3266" marR="3266" marT="3266" marB="0" anchor="b">
                    <a:lnL>
                      <a:noFill/>
                    </a:lnL>
                    <a:lnR>
                      <a:noFill/>
                    </a:lnR>
                    <a:lnT>
                      <a:noFill/>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 xmlns:a16="http://schemas.microsoft.com/office/drawing/2014/main" val="3827626671"/>
                  </a:ext>
                </a:extLst>
              </a:tr>
              <a:tr h="193003">
                <a:tc>
                  <a:txBody>
                    <a:bodyPr/>
                    <a:lstStyle/>
                    <a:p>
                      <a:pPr algn="l" fontAlgn="ctr"/>
                      <a:r>
                        <a:rPr lang="en-US" sz="1000" b="1" i="0" u="none" strike="noStrike">
                          <a:solidFill>
                            <a:srgbClr val="000000"/>
                          </a:solidFill>
                          <a:effectLst/>
                          <a:latin typeface="Calibri" panose="020F0502020204030204" pitchFamily="34" charset="0"/>
                        </a:rPr>
                        <a:t>Kian Shen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Turning furnace paint exhaust treatment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16615424"/>
                  </a:ext>
                </a:extLst>
              </a:tr>
              <a:tr h="193003">
                <a:tc>
                  <a:txBody>
                    <a:bodyPr/>
                    <a:lstStyle/>
                    <a:p>
                      <a:pPr algn="l" fontAlgn="ctr"/>
                      <a:r>
                        <a:rPr lang="it-IT" sz="1000" b="1" i="0" u="none" strike="noStrike">
                          <a:solidFill>
                            <a:srgbClr val="000000"/>
                          </a:solidFill>
                          <a:effectLst/>
                          <a:latin typeface="Calibri" panose="020F0502020204030204" pitchFamily="34" charset="0"/>
                        </a:rPr>
                        <a:t>Fu Pao Chemical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Processed gas treatment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11736641"/>
                  </a:ext>
                </a:extLst>
              </a:tr>
              <a:tr h="193003">
                <a:tc>
                  <a:txBody>
                    <a:bodyPr/>
                    <a:lstStyle/>
                    <a:p>
                      <a:pPr algn="l" fontAlgn="ctr"/>
                      <a:r>
                        <a:rPr lang="en-US" sz="1000" b="1" i="0" u="none" strike="noStrike">
                          <a:solidFill>
                            <a:srgbClr val="000000"/>
                          </a:solidFill>
                          <a:effectLst/>
                          <a:latin typeface="Calibri" panose="020F0502020204030204" pitchFamily="34" charset="0"/>
                        </a:rPr>
                        <a:t>Kuo Ching Chemical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Processed gas treatment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34337278"/>
                  </a:ext>
                </a:extLst>
              </a:tr>
              <a:tr h="193003">
                <a:tc>
                  <a:txBody>
                    <a:bodyPr/>
                    <a:lstStyle/>
                    <a:p>
                      <a:pPr algn="l" fontAlgn="ctr"/>
                      <a:r>
                        <a:rPr lang="en-US" sz="1000" b="1" i="0" u="none" strike="noStrike">
                          <a:solidFill>
                            <a:srgbClr val="000000"/>
                          </a:solidFill>
                          <a:effectLst/>
                          <a:latin typeface="Calibri" panose="020F0502020204030204" pitchFamily="34" charset="0"/>
                        </a:rPr>
                        <a:t>Heng Yang Asphalt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Asphalt gas treatment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37438682"/>
                  </a:ext>
                </a:extLst>
              </a:tr>
              <a:tr h="193003">
                <a:tc>
                  <a:txBody>
                    <a:bodyPr/>
                    <a:lstStyle/>
                    <a:p>
                      <a:pPr algn="l" fontAlgn="ctr"/>
                      <a:r>
                        <a:rPr lang="en-US" sz="1000" b="1" i="0" u="none" strike="noStrike">
                          <a:solidFill>
                            <a:srgbClr val="000000"/>
                          </a:solidFill>
                          <a:effectLst/>
                          <a:latin typeface="Calibri" panose="020F0502020204030204" pitchFamily="34" charset="0"/>
                        </a:rPr>
                        <a:t>Wild Bear Technology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Cloth rubber gas treatment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77510887"/>
                  </a:ext>
                </a:extLst>
              </a:tr>
              <a:tr h="193003">
                <a:tc>
                  <a:txBody>
                    <a:bodyPr/>
                    <a:lstStyle/>
                    <a:p>
                      <a:pPr algn="l" fontAlgn="ctr"/>
                      <a:r>
                        <a:rPr lang="en-US" sz="1000" b="1" i="0" u="none" strike="noStrike">
                          <a:solidFill>
                            <a:srgbClr val="000000"/>
                          </a:solidFill>
                          <a:effectLst/>
                          <a:latin typeface="Calibri" panose="020F0502020204030204" pitchFamily="34" charset="0"/>
                        </a:rPr>
                        <a:t>Shye Yih Feeding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Deodorize fule gas emissions</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01302416"/>
                  </a:ext>
                </a:extLst>
              </a:tr>
              <a:tr h="193003">
                <a:tc>
                  <a:txBody>
                    <a:bodyPr/>
                    <a:lstStyle/>
                    <a:p>
                      <a:pPr algn="l" fontAlgn="ctr"/>
                      <a:r>
                        <a:rPr lang="en-US" sz="1000" b="1" i="0" u="none" strike="noStrike">
                          <a:solidFill>
                            <a:srgbClr val="000000"/>
                          </a:solidFill>
                          <a:effectLst/>
                          <a:latin typeface="Calibri" panose="020F0502020204030204" pitchFamily="34" charset="0"/>
                        </a:rPr>
                        <a:t>Dur Chyi Industries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Paint exhaust from steel drum treatment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89148341"/>
                  </a:ext>
                </a:extLst>
              </a:tr>
              <a:tr h="193003">
                <a:tc>
                  <a:txBody>
                    <a:bodyPr/>
                    <a:lstStyle/>
                    <a:p>
                      <a:pPr algn="l" fontAlgn="ctr"/>
                      <a:r>
                        <a:rPr lang="pl-PL" sz="1000" b="1" i="0" u="none" strike="noStrike">
                          <a:solidFill>
                            <a:srgbClr val="000000"/>
                          </a:solidFill>
                          <a:effectLst/>
                          <a:latin typeface="Calibri" panose="020F0502020204030204" pitchFamily="34" charset="0"/>
                        </a:rPr>
                        <a:t>Syn-Tech Chem &amp; Pharm.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Deodorize scattered gas from wasted water </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9484310"/>
                  </a:ext>
                </a:extLst>
              </a:tr>
              <a:tr h="193003">
                <a:tc>
                  <a:txBody>
                    <a:bodyPr/>
                    <a:lstStyle/>
                    <a:p>
                      <a:pPr algn="l" fontAlgn="ctr"/>
                      <a:r>
                        <a:rPr lang="en-US" sz="1000" b="1" i="0" u="none" strike="noStrike">
                          <a:solidFill>
                            <a:srgbClr val="000000"/>
                          </a:solidFill>
                          <a:effectLst/>
                          <a:latin typeface="Calibri" panose="020F0502020204030204" pitchFamily="34" charset="0"/>
                        </a:rPr>
                        <a:t>Everharvest Coating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Deodorize steel structure paint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71202499"/>
                  </a:ext>
                </a:extLst>
              </a:tr>
              <a:tr h="193003">
                <a:tc>
                  <a:txBody>
                    <a:bodyPr/>
                    <a:lstStyle/>
                    <a:p>
                      <a:pPr algn="l" fontAlgn="ctr"/>
                      <a:r>
                        <a:rPr lang="en-US" sz="1000" b="1" i="0" u="none" strike="noStrike">
                          <a:solidFill>
                            <a:srgbClr val="000000"/>
                          </a:solidFill>
                          <a:effectLst/>
                          <a:latin typeface="Calibri" panose="020F0502020204030204" pitchFamily="34" charset="0"/>
                        </a:rPr>
                        <a:t>ASE Group Semi Conductor</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Wastewater COD degradation </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95615721"/>
                  </a:ext>
                </a:extLst>
              </a:tr>
              <a:tr h="193003">
                <a:tc>
                  <a:txBody>
                    <a:bodyPr/>
                    <a:lstStyle/>
                    <a:p>
                      <a:pPr algn="l" fontAlgn="ctr"/>
                      <a:r>
                        <a:rPr lang="en-US" sz="1000" b="1" i="0" u="none" strike="noStrike" dirty="0" err="1">
                          <a:solidFill>
                            <a:srgbClr val="000000"/>
                          </a:solidFill>
                          <a:effectLst/>
                          <a:latin typeface="Calibri" panose="020F0502020204030204" pitchFamily="34" charset="0"/>
                        </a:rPr>
                        <a:t>Kun</a:t>
                      </a:r>
                      <a:r>
                        <a:rPr lang="en-US" sz="1000" b="1" i="0" u="none" strike="noStrike" dirty="0">
                          <a:solidFill>
                            <a:srgbClr val="000000"/>
                          </a:solidFill>
                          <a:effectLst/>
                          <a:latin typeface="Calibri" panose="020F0502020204030204" pitchFamily="34" charset="0"/>
                        </a:rPr>
                        <a:t> </a:t>
                      </a:r>
                      <a:r>
                        <a:rPr lang="en-US" sz="1000" b="1" i="0" u="none" strike="noStrike" dirty="0" err="1">
                          <a:solidFill>
                            <a:srgbClr val="000000"/>
                          </a:solidFill>
                          <a:effectLst/>
                          <a:latin typeface="Calibri" panose="020F0502020204030204" pitchFamily="34" charset="0"/>
                        </a:rPr>
                        <a:t>Lun</a:t>
                      </a:r>
                      <a:r>
                        <a:rPr lang="en-US" sz="1000" b="1" i="0" u="none" strike="noStrike" dirty="0">
                          <a:solidFill>
                            <a:srgbClr val="000000"/>
                          </a:solidFill>
                          <a:effectLst/>
                          <a:latin typeface="Calibri" panose="020F0502020204030204" pitchFamily="34" charset="0"/>
                        </a:rPr>
                        <a:t> Technology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Processed recycle water treatment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18722722"/>
                  </a:ext>
                </a:extLst>
              </a:tr>
              <a:tr h="193003">
                <a:tc>
                  <a:txBody>
                    <a:bodyPr/>
                    <a:lstStyle/>
                    <a:p>
                      <a:pPr algn="l" fontAlgn="ctr"/>
                      <a:r>
                        <a:rPr lang="en-US" sz="1000" b="1" i="0" u="none" strike="noStrike">
                          <a:solidFill>
                            <a:srgbClr val="000000"/>
                          </a:solidFill>
                          <a:effectLst/>
                          <a:latin typeface="Calibri" panose="020F0502020204030204" pitchFamily="34" charset="0"/>
                        </a:rPr>
                        <a:t>Yu Yuang Group </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Waste water treatment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04987970"/>
                  </a:ext>
                </a:extLst>
              </a:tr>
              <a:tr h="193003">
                <a:tc>
                  <a:txBody>
                    <a:bodyPr/>
                    <a:lstStyle/>
                    <a:p>
                      <a:pPr algn="l" fontAlgn="ctr"/>
                      <a:r>
                        <a:rPr lang="en-US" sz="1000" b="1" i="0" u="none" strike="noStrike">
                          <a:solidFill>
                            <a:srgbClr val="000000"/>
                          </a:solidFill>
                          <a:effectLst/>
                          <a:latin typeface="Calibri" panose="020F0502020204030204" pitchFamily="34" charset="0"/>
                        </a:rPr>
                        <a:t>San Shing Fastech Corp.</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Sludge waste reduction from screw production</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24963309"/>
                  </a:ext>
                </a:extLst>
              </a:tr>
              <a:tr h="193003">
                <a:tc>
                  <a:txBody>
                    <a:bodyPr/>
                    <a:lstStyle/>
                    <a:p>
                      <a:pPr algn="l" fontAlgn="ctr"/>
                      <a:r>
                        <a:rPr lang="en-US" sz="1000" b="1" i="0" u="none" strike="noStrike">
                          <a:solidFill>
                            <a:srgbClr val="000000"/>
                          </a:solidFill>
                          <a:effectLst/>
                          <a:latin typeface="Calibri" panose="020F0502020204030204" pitchFamily="34" charset="0"/>
                        </a:rPr>
                        <a:t>Motech Industries, Inc.</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Solar panel sludge reduction</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26440927"/>
                  </a:ext>
                </a:extLst>
              </a:tr>
              <a:tr h="193003">
                <a:tc>
                  <a:txBody>
                    <a:bodyPr/>
                    <a:lstStyle/>
                    <a:p>
                      <a:pPr algn="l" fontAlgn="ctr"/>
                      <a:r>
                        <a:rPr lang="en-US" sz="1000" b="1" i="0" u="none" strike="noStrike">
                          <a:solidFill>
                            <a:srgbClr val="000000"/>
                          </a:solidFill>
                          <a:effectLst/>
                          <a:latin typeface="Calibri" panose="020F0502020204030204" pitchFamily="34" charset="0"/>
                        </a:rPr>
                        <a:t>Zhong-I Noodle Factory</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Noodle cooling sterilization</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21331996"/>
                  </a:ext>
                </a:extLst>
              </a:tr>
              <a:tr h="193003">
                <a:tc>
                  <a:txBody>
                    <a:bodyPr/>
                    <a:lstStyle/>
                    <a:p>
                      <a:pPr algn="l" fontAlgn="ctr"/>
                      <a:r>
                        <a:rPr lang="en-US" sz="1000" b="1" i="0" u="none" strike="noStrike">
                          <a:solidFill>
                            <a:srgbClr val="000000"/>
                          </a:solidFill>
                          <a:effectLst/>
                          <a:latin typeface="Calibri" panose="020F0502020204030204" pitchFamily="34" charset="0"/>
                        </a:rPr>
                        <a:t>Council of Agriculture, Executive Yuan</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Water for the forest sterilization</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91144193"/>
                  </a:ext>
                </a:extLst>
              </a:tr>
              <a:tr h="379269">
                <a:tc>
                  <a:txBody>
                    <a:bodyPr/>
                    <a:lstStyle/>
                    <a:p>
                      <a:pPr algn="l" fontAlgn="ctr"/>
                      <a:r>
                        <a:rPr lang="en-US" sz="1000" b="1" i="0" u="none" strike="noStrike">
                          <a:solidFill>
                            <a:srgbClr val="000000"/>
                          </a:solidFill>
                          <a:effectLst/>
                          <a:latin typeface="Calibri" panose="020F0502020204030204" pitchFamily="34" charset="0"/>
                        </a:rPr>
                        <a:t>Tai-Dong Farmers' Supermarket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Fruit and vegetables washing water sterilization</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85532408"/>
                  </a:ext>
                </a:extLst>
              </a:tr>
              <a:tr h="193003">
                <a:tc>
                  <a:txBody>
                    <a:bodyPr/>
                    <a:lstStyle/>
                    <a:p>
                      <a:pPr algn="l" fontAlgn="ctr"/>
                      <a:r>
                        <a:rPr lang="en-US" sz="1000" b="1" i="0" u="none" strike="noStrike">
                          <a:solidFill>
                            <a:srgbClr val="000000"/>
                          </a:solidFill>
                          <a:effectLst/>
                          <a:latin typeface="Calibri" panose="020F0502020204030204" pitchFamily="34" charset="0"/>
                        </a:rPr>
                        <a:t>Shin-Sei Frozen Foods Co., LTD</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Breeding chamber Sterilization</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40074064"/>
                  </a:ext>
                </a:extLst>
              </a:tr>
              <a:tr h="386005">
                <a:tc>
                  <a:txBody>
                    <a:bodyPr/>
                    <a:lstStyle/>
                    <a:p>
                      <a:pPr algn="l" fontAlgn="ctr"/>
                      <a:r>
                        <a:rPr lang="en-US" sz="1000" b="1" i="0" u="none" strike="noStrike">
                          <a:solidFill>
                            <a:srgbClr val="000000"/>
                          </a:solidFill>
                          <a:effectLst/>
                          <a:latin typeface="Calibri" panose="020F0502020204030204" pitchFamily="34" charset="0"/>
                        </a:rPr>
                        <a:t>Tunghai University, Department of Animal Science and Biotechnology</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Calibri" panose="020F0502020204030204" pitchFamily="34" charset="0"/>
                        </a:rPr>
                        <a:t>Chicken body washing germ sterilization</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33392454"/>
                  </a:ext>
                </a:extLst>
              </a:tr>
              <a:tr h="193003">
                <a:tc>
                  <a:txBody>
                    <a:bodyPr/>
                    <a:lstStyle/>
                    <a:p>
                      <a:pPr algn="l" fontAlgn="ctr"/>
                      <a:r>
                        <a:rPr lang="en-US" sz="1000" b="1" i="0" u="none" strike="noStrike">
                          <a:solidFill>
                            <a:srgbClr val="000000"/>
                          </a:solidFill>
                          <a:effectLst/>
                          <a:latin typeface="Calibri" panose="020F0502020204030204" pitchFamily="34" charset="0"/>
                        </a:rPr>
                        <a:t>Monarch Plaza Hotel</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dirty="0">
                          <a:solidFill>
                            <a:srgbClr val="000000"/>
                          </a:solidFill>
                          <a:effectLst/>
                          <a:latin typeface="Calibri" panose="020F0502020204030204" pitchFamily="34" charset="0"/>
                        </a:rPr>
                        <a:t>Room disinfection and deodorant</a:t>
                      </a:r>
                    </a:p>
                  </a:txBody>
                  <a:tcPr marL="3266" marR="3266" marT="326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59794974"/>
                  </a:ext>
                </a:extLst>
              </a:tr>
            </a:tbl>
          </a:graphicData>
        </a:graphic>
      </p:graphicFrame>
    </p:spTree>
    <p:extLst>
      <p:ext uri="{BB962C8B-B14F-4D97-AF65-F5344CB8AC3E}">
        <p14:creationId xmlns:p14="http://schemas.microsoft.com/office/powerpoint/2010/main" val="2700898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241" y="0"/>
            <a:ext cx="9144000" cy="6858001"/>
          </a:xfrm>
        </p:spPr>
      </p:pic>
    </p:spTree>
    <p:extLst>
      <p:ext uri="{BB962C8B-B14F-4D97-AF65-F5344CB8AC3E}">
        <p14:creationId xmlns:p14="http://schemas.microsoft.com/office/powerpoint/2010/main" val="579328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BB0C0AC-89A0-4347-9917-AB8B2A03C96F}"/>
              </a:ext>
            </a:extLst>
          </p:cNvPr>
          <p:cNvSpPr txBox="1"/>
          <p:nvPr/>
        </p:nvSpPr>
        <p:spPr>
          <a:xfrm>
            <a:off x="3995936" y="1196752"/>
            <a:ext cx="4896544" cy="2031325"/>
          </a:xfrm>
          <a:prstGeom prst="rect">
            <a:avLst/>
          </a:prstGeom>
          <a:noFill/>
        </p:spPr>
        <p:txBody>
          <a:bodyPr wrap="square" rtlCol="0">
            <a:spAutoFit/>
          </a:bodyPr>
          <a:lstStyle/>
          <a:p>
            <a:r>
              <a:rPr lang="en-US" b="1" dirty="0"/>
              <a:t>Product Spec</a:t>
            </a:r>
            <a:r>
              <a:rPr lang="en-US" dirty="0"/>
              <a:t>:</a:t>
            </a:r>
          </a:p>
          <a:p>
            <a:pPr marL="742950" lvl="1" indent="-285750">
              <a:buFont typeface="Arial" panose="020B0604020202020204" pitchFamily="34" charset="0"/>
              <a:buChar char="•"/>
            </a:pPr>
            <a:r>
              <a:rPr lang="en-US" dirty="0"/>
              <a:t>Rated Voltage: AC110V 50/60Hz</a:t>
            </a:r>
          </a:p>
          <a:p>
            <a:pPr marL="742950" lvl="1" indent="-285750">
              <a:buFont typeface="Arial" panose="020B0604020202020204" pitchFamily="34" charset="0"/>
              <a:buChar char="•"/>
            </a:pPr>
            <a:r>
              <a:rPr lang="en-US" altLang="zh-TW" dirty="0"/>
              <a:t>Rated efficiency: 500W</a:t>
            </a:r>
            <a:endParaRPr lang="en-US" dirty="0"/>
          </a:p>
          <a:p>
            <a:pPr marL="742950" lvl="1" indent="-285750">
              <a:buFont typeface="Arial" panose="020B0604020202020204" pitchFamily="34" charset="0"/>
              <a:buChar char="•"/>
            </a:pPr>
            <a:r>
              <a:rPr lang="en-US" dirty="0"/>
              <a:t>Ozone output: 0~10 g/HR</a:t>
            </a:r>
          </a:p>
          <a:p>
            <a:pPr marL="742950" lvl="1" indent="-285750">
              <a:buFont typeface="Arial" panose="020B0604020202020204" pitchFamily="34" charset="0"/>
              <a:buChar char="•"/>
            </a:pPr>
            <a:r>
              <a:rPr lang="en-US" dirty="0"/>
              <a:t>Ozone Concentration: 0~40 g/cum</a:t>
            </a:r>
          </a:p>
          <a:p>
            <a:pPr marL="742950" lvl="1" indent="-285750">
              <a:buFont typeface="Arial" panose="020B0604020202020204" pitchFamily="34" charset="0"/>
              <a:buChar char="•"/>
            </a:pPr>
            <a:r>
              <a:rPr lang="en-US" dirty="0"/>
              <a:t>Dimensions: 180 x 400 x 300mm</a:t>
            </a:r>
          </a:p>
          <a:p>
            <a:pPr lvl="1"/>
            <a:endParaRPr lang="en-US" dirty="0"/>
          </a:p>
        </p:txBody>
      </p:sp>
      <p:sp>
        <p:nvSpPr>
          <p:cNvPr id="7" name="TextBox 6">
            <a:extLst>
              <a:ext uri="{FF2B5EF4-FFF2-40B4-BE49-F238E27FC236}">
                <a16:creationId xmlns="" xmlns:a16="http://schemas.microsoft.com/office/drawing/2014/main" id="{E25042F9-933E-4A78-B822-C79305228351}"/>
              </a:ext>
            </a:extLst>
          </p:cNvPr>
          <p:cNvSpPr txBox="1"/>
          <p:nvPr/>
        </p:nvSpPr>
        <p:spPr>
          <a:xfrm>
            <a:off x="1403648" y="5517232"/>
            <a:ext cx="2376264" cy="369332"/>
          </a:xfrm>
          <a:prstGeom prst="rect">
            <a:avLst/>
          </a:prstGeom>
          <a:noFill/>
        </p:spPr>
        <p:txBody>
          <a:bodyPr wrap="square" rtlCol="0">
            <a:spAutoFit/>
          </a:bodyPr>
          <a:lstStyle/>
          <a:p>
            <a:r>
              <a:rPr lang="en-US" dirty="0"/>
              <a:t>KT-40/PSA</a:t>
            </a:r>
          </a:p>
        </p:txBody>
      </p:sp>
      <p:sp>
        <p:nvSpPr>
          <p:cNvPr id="8" name="TextBox 7">
            <a:extLst>
              <a:ext uri="{FF2B5EF4-FFF2-40B4-BE49-F238E27FC236}">
                <a16:creationId xmlns="" xmlns:a16="http://schemas.microsoft.com/office/drawing/2014/main" id="{D1B55CBC-A85B-40D6-9B3C-72402AAB9937}"/>
              </a:ext>
            </a:extLst>
          </p:cNvPr>
          <p:cNvSpPr txBox="1"/>
          <p:nvPr/>
        </p:nvSpPr>
        <p:spPr>
          <a:xfrm>
            <a:off x="3995936" y="3068960"/>
            <a:ext cx="4680520" cy="2308324"/>
          </a:xfrm>
          <a:prstGeom prst="rect">
            <a:avLst/>
          </a:prstGeom>
          <a:noFill/>
        </p:spPr>
        <p:txBody>
          <a:bodyPr wrap="square" rtlCol="0">
            <a:spAutoFit/>
          </a:bodyPr>
          <a:lstStyle/>
          <a:p>
            <a:r>
              <a:rPr lang="en-US" b="1" dirty="0"/>
              <a:t>Product advantages</a:t>
            </a:r>
            <a:r>
              <a:rPr lang="en-US" dirty="0"/>
              <a:t>:</a:t>
            </a:r>
          </a:p>
          <a:p>
            <a:pPr lvl="1"/>
            <a:r>
              <a:rPr lang="en-US" dirty="0"/>
              <a:t>This product uses ceramic flat-plate CORONA discharge method, contains a variety of system protection devices, the ozone output with stability. Simple to install, easy to use.</a:t>
            </a:r>
          </a:p>
          <a:p>
            <a:pPr lvl="1"/>
            <a:r>
              <a:rPr lang="en-US" dirty="0"/>
              <a:t>Modelized structure, easy </a:t>
            </a:r>
            <a:r>
              <a:rPr lang="en-US" dirty="0" err="1"/>
              <a:t>maintainance</a:t>
            </a:r>
            <a:r>
              <a:rPr lang="en-US" dirty="0"/>
              <a:t>.</a:t>
            </a:r>
          </a:p>
        </p:txBody>
      </p:sp>
      <p:pic>
        <p:nvPicPr>
          <p:cNvPr id="3" name="Picture 2">
            <a:extLst>
              <a:ext uri="{FF2B5EF4-FFF2-40B4-BE49-F238E27FC236}">
                <a16:creationId xmlns="" xmlns:a16="http://schemas.microsoft.com/office/drawing/2014/main" id="{3102CC04-BB17-41B6-BA68-D73CA85E7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302769"/>
            <a:ext cx="2854761" cy="3998439"/>
          </a:xfrm>
          <a:prstGeom prst="rect">
            <a:avLst/>
          </a:prstGeom>
        </p:spPr>
      </p:pic>
      <p:sp>
        <p:nvSpPr>
          <p:cNvPr id="4" name="TextBox 3">
            <a:extLst>
              <a:ext uri="{FF2B5EF4-FFF2-40B4-BE49-F238E27FC236}">
                <a16:creationId xmlns="" xmlns:a16="http://schemas.microsoft.com/office/drawing/2014/main" id="{E760084E-CCED-419F-9B2F-4CC90843C0D8}"/>
              </a:ext>
            </a:extLst>
          </p:cNvPr>
          <p:cNvSpPr txBox="1"/>
          <p:nvPr/>
        </p:nvSpPr>
        <p:spPr>
          <a:xfrm>
            <a:off x="1907704" y="188640"/>
            <a:ext cx="6264696" cy="461665"/>
          </a:xfrm>
          <a:prstGeom prst="rect">
            <a:avLst/>
          </a:prstGeom>
          <a:noFill/>
        </p:spPr>
        <p:txBody>
          <a:bodyPr wrap="square" rtlCol="0">
            <a:spAutoFit/>
          </a:bodyPr>
          <a:lstStyle/>
          <a:p>
            <a:r>
              <a:rPr lang="en-US" sz="2400" b="1" dirty="0"/>
              <a:t>Ozone unit for Experimental Application</a:t>
            </a:r>
            <a:endParaRPr lang="en-US" b="1" dirty="0"/>
          </a:p>
        </p:txBody>
      </p:sp>
    </p:spTree>
    <p:extLst>
      <p:ext uri="{BB962C8B-B14F-4D97-AF65-F5344CB8AC3E}">
        <p14:creationId xmlns:p14="http://schemas.microsoft.com/office/powerpoint/2010/main" val="3550501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2710446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BB0C0AC-89A0-4347-9917-AB8B2A03C96F}"/>
              </a:ext>
            </a:extLst>
          </p:cNvPr>
          <p:cNvSpPr txBox="1"/>
          <p:nvPr/>
        </p:nvSpPr>
        <p:spPr>
          <a:xfrm>
            <a:off x="3995936" y="1196752"/>
            <a:ext cx="4896544" cy="2308324"/>
          </a:xfrm>
          <a:prstGeom prst="rect">
            <a:avLst/>
          </a:prstGeom>
          <a:noFill/>
        </p:spPr>
        <p:txBody>
          <a:bodyPr wrap="square" rtlCol="0">
            <a:spAutoFit/>
          </a:bodyPr>
          <a:lstStyle/>
          <a:p>
            <a:r>
              <a:rPr lang="en-US" b="1" dirty="0"/>
              <a:t>Product Spec</a:t>
            </a:r>
            <a:r>
              <a:rPr lang="en-US" dirty="0"/>
              <a:t>:</a:t>
            </a:r>
          </a:p>
          <a:p>
            <a:pPr marL="742950" lvl="1" indent="-285750">
              <a:buFont typeface="Arial" panose="020B0604020202020204" pitchFamily="34" charset="0"/>
              <a:buChar char="•"/>
            </a:pPr>
            <a:r>
              <a:rPr lang="en-US" dirty="0"/>
              <a:t>Rated Voltage: 220V 50/60Hz</a:t>
            </a:r>
          </a:p>
          <a:p>
            <a:pPr marL="742950" lvl="1" indent="-285750">
              <a:buFont typeface="Arial" panose="020B0604020202020204" pitchFamily="34" charset="0"/>
              <a:buChar char="•"/>
            </a:pPr>
            <a:r>
              <a:rPr lang="en-US" altLang="zh-TW" dirty="0"/>
              <a:t>Rated efficiency: 450 W</a:t>
            </a:r>
            <a:endParaRPr lang="en-US" dirty="0"/>
          </a:p>
          <a:p>
            <a:pPr marL="742950" lvl="1" indent="-285750">
              <a:buFont typeface="Arial" panose="020B0604020202020204" pitchFamily="34" charset="0"/>
              <a:buChar char="•"/>
            </a:pPr>
            <a:r>
              <a:rPr lang="en-US" dirty="0"/>
              <a:t>Ozone output: 10 g/HR</a:t>
            </a:r>
          </a:p>
          <a:p>
            <a:pPr marL="742950" lvl="1" indent="-285750">
              <a:buFont typeface="Arial" panose="020B0604020202020204" pitchFamily="34" charset="0"/>
              <a:buChar char="•"/>
            </a:pPr>
            <a:r>
              <a:rPr lang="en-US" dirty="0"/>
              <a:t>Ozone Concentration: depends on input source.</a:t>
            </a:r>
          </a:p>
          <a:p>
            <a:pPr marL="742950" lvl="1" indent="-285750">
              <a:buFont typeface="Arial" panose="020B0604020202020204" pitchFamily="34" charset="0"/>
              <a:buChar char="•"/>
            </a:pPr>
            <a:r>
              <a:rPr lang="en-US" dirty="0"/>
              <a:t>Dimensions: 500 x 500 x 200mm</a:t>
            </a:r>
          </a:p>
          <a:p>
            <a:pPr lvl="1"/>
            <a:endParaRPr lang="en-US" dirty="0"/>
          </a:p>
        </p:txBody>
      </p:sp>
      <p:sp>
        <p:nvSpPr>
          <p:cNvPr id="7" name="TextBox 6">
            <a:extLst>
              <a:ext uri="{FF2B5EF4-FFF2-40B4-BE49-F238E27FC236}">
                <a16:creationId xmlns="" xmlns:a16="http://schemas.microsoft.com/office/drawing/2014/main" id="{E25042F9-933E-4A78-B822-C79305228351}"/>
              </a:ext>
            </a:extLst>
          </p:cNvPr>
          <p:cNvSpPr txBox="1"/>
          <p:nvPr/>
        </p:nvSpPr>
        <p:spPr>
          <a:xfrm>
            <a:off x="1397001" y="5229200"/>
            <a:ext cx="2376264" cy="369332"/>
          </a:xfrm>
          <a:prstGeom prst="rect">
            <a:avLst/>
          </a:prstGeom>
          <a:noFill/>
        </p:spPr>
        <p:txBody>
          <a:bodyPr wrap="square" rtlCol="0">
            <a:spAutoFit/>
          </a:bodyPr>
          <a:lstStyle/>
          <a:p>
            <a:r>
              <a:rPr lang="en-US" dirty="0"/>
              <a:t>KT-40/PSA1</a:t>
            </a:r>
          </a:p>
        </p:txBody>
      </p:sp>
      <p:sp>
        <p:nvSpPr>
          <p:cNvPr id="8" name="TextBox 7">
            <a:extLst>
              <a:ext uri="{FF2B5EF4-FFF2-40B4-BE49-F238E27FC236}">
                <a16:creationId xmlns="" xmlns:a16="http://schemas.microsoft.com/office/drawing/2014/main" id="{D1B55CBC-A85B-40D6-9B3C-72402AAB9937}"/>
              </a:ext>
            </a:extLst>
          </p:cNvPr>
          <p:cNvSpPr txBox="1"/>
          <p:nvPr/>
        </p:nvSpPr>
        <p:spPr>
          <a:xfrm>
            <a:off x="3995936" y="3280916"/>
            <a:ext cx="4680520" cy="2308324"/>
          </a:xfrm>
          <a:prstGeom prst="rect">
            <a:avLst/>
          </a:prstGeom>
          <a:noFill/>
        </p:spPr>
        <p:txBody>
          <a:bodyPr wrap="square" rtlCol="0">
            <a:spAutoFit/>
          </a:bodyPr>
          <a:lstStyle/>
          <a:p>
            <a:r>
              <a:rPr lang="en-US" b="1" dirty="0"/>
              <a:t>Product advantages</a:t>
            </a:r>
            <a:r>
              <a:rPr lang="en-US" dirty="0"/>
              <a:t>:</a:t>
            </a:r>
          </a:p>
          <a:p>
            <a:pPr lvl="1"/>
            <a:r>
              <a:rPr lang="en-US" dirty="0"/>
              <a:t>This product uses ceramic flat-plate CORONA discharge method, contains a variety of system protection devices, the ozone output with stability. Simple to install, easy to use.</a:t>
            </a:r>
          </a:p>
          <a:p>
            <a:pPr lvl="1"/>
            <a:r>
              <a:rPr lang="en-US" dirty="0"/>
              <a:t>Modelized structure, easy maintenance.</a:t>
            </a:r>
          </a:p>
        </p:txBody>
      </p:sp>
      <p:sp>
        <p:nvSpPr>
          <p:cNvPr id="4" name="TextBox 3">
            <a:extLst>
              <a:ext uri="{FF2B5EF4-FFF2-40B4-BE49-F238E27FC236}">
                <a16:creationId xmlns="" xmlns:a16="http://schemas.microsoft.com/office/drawing/2014/main" id="{E760084E-CCED-419F-9B2F-4CC90843C0D8}"/>
              </a:ext>
            </a:extLst>
          </p:cNvPr>
          <p:cNvSpPr txBox="1"/>
          <p:nvPr/>
        </p:nvSpPr>
        <p:spPr>
          <a:xfrm>
            <a:off x="899592" y="260648"/>
            <a:ext cx="7632848" cy="461665"/>
          </a:xfrm>
          <a:prstGeom prst="rect">
            <a:avLst/>
          </a:prstGeom>
          <a:noFill/>
        </p:spPr>
        <p:txBody>
          <a:bodyPr wrap="square" rtlCol="0">
            <a:spAutoFit/>
          </a:bodyPr>
          <a:lstStyle/>
          <a:p>
            <a:r>
              <a:rPr lang="en-US" altLang="zh-TW" sz="2400" b="1" dirty="0"/>
              <a:t>High Concentrations </a:t>
            </a:r>
            <a:r>
              <a:rPr lang="en-US" sz="2400" b="1" dirty="0"/>
              <a:t>Ozone unit for Commercial use</a:t>
            </a:r>
            <a:endParaRPr lang="en-US" b="1" dirty="0"/>
          </a:p>
        </p:txBody>
      </p:sp>
      <p:pic>
        <p:nvPicPr>
          <p:cNvPr id="5" name="Picture 4">
            <a:extLst>
              <a:ext uri="{FF2B5EF4-FFF2-40B4-BE49-F238E27FC236}">
                <a16:creationId xmlns="" xmlns:a16="http://schemas.microsoft.com/office/drawing/2014/main" id="{8E39A88F-500B-44F8-AA20-86BCFDF4B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228774"/>
            <a:ext cx="2867025" cy="3709988"/>
          </a:xfrm>
          <a:prstGeom prst="rect">
            <a:avLst/>
          </a:prstGeom>
        </p:spPr>
      </p:pic>
    </p:spTree>
    <p:extLst>
      <p:ext uri="{BB962C8B-B14F-4D97-AF65-F5344CB8AC3E}">
        <p14:creationId xmlns:p14="http://schemas.microsoft.com/office/powerpoint/2010/main" val="1267491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44D3354-59DD-4A94-9C21-BAF8A3E4C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88640"/>
            <a:ext cx="5610853" cy="6605987"/>
          </a:xfrm>
          <a:prstGeom prst="rect">
            <a:avLst/>
          </a:prstGeom>
        </p:spPr>
      </p:pic>
    </p:spTree>
    <p:extLst>
      <p:ext uri="{BB962C8B-B14F-4D97-AF65-F5344CB8AC3E}">
        <p14:creationId xmlns:p14="http://schemas.microsoft.com/office/powerpoint/2010/main" val="3703024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4231651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02ED709-AF2E-4CBE-B824-EE3BACCD2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33251"/>
            <a:ext cx="3362325" cy="4672013"/>
          </a:xfrm>
          <a:prstGeom prst="rect">
            <a:avLst/>
          </a:prstGeom>
        </p:spPr>
      </p:pic>
      <p:sp>
        <p:nvSpPr>
          <p:cNvPr id="6" name="TextBox 5">
            <a:extLst>
              <a:ext uri="{FF2B5EF4-FFF2-40B4-BE49-F238E27FC236}">
                <a16:creationId xmlns="" xmlns:a16="http://schemas.microsoft.com/office/drawing/2014/main" id="{ABB0C0AC-89A0-4347-9917-AB8B2A03C96F}"/>
              </a:ext>
            </a:extLst>
          </p:cNvPr>
          <p:cNvSpPr txBox="1"/>
          <p:nvPr/>
        </p:nvSpPr>
        <p:spPr>
          <a:xfrm>
            <a:off x="3995936" y="1196752"/>
            <a:ext cx="4896544" cy="2031325"/>
          </a:xfrm>
          <a:prstGeom prst="rect">
            <a:avLst/>
          </a:prstGeom>
          <a:noFill/>
        </p:spPr>
        <p:txBody>
          <a:bodyPr wrap="square" rtlCol="0">
            <a:spAutoFit/>
          </a:bodyPr>
          <a:lstStyle/>
          <a:p>
            <a:r>
              <a:rPr lang="en-US" b="1" dirty="0"/>
              <a:t>Product Spec</a:t>
            </a:r>
            <a:r>
              <a:rPr lang="en-US" dirty="0"/>
              <a:t>:</a:t>
            </a:r>
          </a:p>
          <a:p>
            <a:pPr marL="742950" lvl="1" indent="-285750">
              <a:buFont typeface="Arial" panose="020B0604020202020204" pitchFamily="34" charset="0"/>
              <a:buChar char="•"/>
            </a:pPr>
            <a:r>
              <a:rPr lang="en-US" dirty="0"/>
              <a:t>Rated Voltage: 220V 50/60Hz</a:t>
            </a:r>
          </a:p>
          <a:p>
            <a:pPr marL="742950" lvl="1" indent="-285750">
              <a:buFont typeface="Arial" panose="020B0604020202020204" pitchFamily="34" charset="0"/>
              <a:buChar char="•"/>
            </a:pPr>
            <a:r>
              <a:rPr lang="en-US" altLang="zh-TW" dirty="0"/>
              <a:t>Rated efficiency: 700 </a:t>
            </a:r>
            <a:r>
              <a:rPr lang="en-US" dirty="0"/>
              <a:t>Rated</a:t>
            </a:r>
          </a:p>
          <a:p>
            <a:pPr marL="742950" lvl="1" indent="-285750">
              <a:buFont typeface="Arial" panose="020B0604020202020204" pitchFamily="34" charset="0"/>
              <a:buChar char="•"/>
            </a:pPr>
            <a:r>
              <a:rPr lang="en-US" dirty="0"/>
              <a:t>Ozone output: 40 g/HR</a:t>
            </a:r>
          </a:p>
          <a:p>
            <a:pPr marL="742950" lvl="1" indent="-285750">
              <a:buFont typeface="Arial" panose="020B0604020202020204" pitchFamily="34" charset="0"/>
              <a:buChar char="•"/>
            </a:pPr>
            <a:r>
              <a:rPr lang="en-US" dirty="0"/>
              <a:t>Ozone Concentration: 70~120 g/cum</a:t>
            </a:r>
          </a:p>
          <a:p>
            <a:pPr marL="742950" lvl="1" indent="-285750">
              <a:buFont typeface="Arial" panose="020B0604020202020204" pitchFamily="34" charset="0"/>
              <a:buChar char="•"/>
            </a:pPr>
            <a:r>
              <a:rPr lang="en-US" dirty="0"/>
              <a:t>Dimensions: 1300 x 600 x 600mm</a:t>
            </a:r>
          </a:p>
          <a:p>
            <a:pPr lvl="1"/>
            <a:endParaRPr lang="en-US" dirty="0"/>
          </a:p>
        </p:txBody>
      </p:sp>
      <p:sp>
        <p:nvSpPr>
          <p:cNvPr id="7" name="TextBox 6">
            <a:extLst>
              <a:ext uri="{FF2B5EF4-FFF2-40B4-BE49-F238E27FC236}">
                <a16:creationId xmlns="" xmlns:a16="http://schemas.microsoft.com/office/drawing/2014/main" id="{E25042F9-933E-4A78-B822-C79305228351}"/>
              </a:ext>
            </a:extLst>
          </p:cNvPr>
          <p:cNvSpPr txBox="1"/>
          <p:nvPr/>
        </p:nvSpPr>
        <p:spPr>
          <a:xfrm>
            <a:off x="1187624" y="5939988"/>
            <a:ext cx="2376264" cy="369332"/>
          </a:xfrm>
          <a:prstGeom prst="rect">
            <a:avLst/>
          </a:prstGeom>
          <a:noFill/>
        </p:spPr>
        <p:txBody>
          <a:bodyPr wrap="square" rtlCol="0">
            <a:spAutoFit/>
          </a:bodyPr>
          <a:lstStyle/>
          <a:p>
            <a:r>
              <a:rPr lang="en-US" dirty="0"/>
              <a:t>KT-40/PSA</a:t>
            </a:r>
          </a:p>
        </p:txBody>
      </p:sp>
      <p:sp>
        <p:nvSpPr>
          <p:cNvPr id="8" name="TextBox 7">
            <a:extLst>
              <a:ext uri="{FF2B5EF4-FFF2-40B4-BE49-F238E27FC236}">
                <a16:creationId xmlns="" xmlns:a16="http://schemas.microsoft.com/office/drawing/2014/main" id="{D1B55CBC-A85B-40D6-9B3C-72402AAB9937}"/>
              </a:ext>
            </a:extLst>
          </p:cNvPr>
          <p:cNvSpPr txBox="1"/>
          <p:nvPr/>
        </p:nvSpPr>
        <p:spPr>
          <a:xfrm>
            <a:off x="3995936" y="3068960"/>
            <a:ext cx="4680520" cy="1754326"/>
          </a:xfrm>
          <a:prstGeom prst="rect">
            <a:avLst/>
          </a:prstGeom>
          <a:noFill/>
        </p:spPr>
        <p:txBody>
          <a:bodyPr wrap="square" rtlCol="0">
            <a:spAutoFit/>
          </a:bodyPr>
          <a:lstStyle/>
          <a:p>
            <a:r>
              <a:rPr lang="en-US" b="1" dirty="0"/>
              <a:t>Product advantages</a:t>
            </a:r>
            <a:r>
              <a:rPr lang="en-US" dirty="0"/>
              <a:t>:</a:t>
            </a:r>
          </a:p>
          <a:p>
            <a:pPr lvl="1"/>
            <a:r>
              <a:rPr lang="en-US" dirty="0"/>
              <a:t>This product uses ceramic flat-plate CORONA discharge method, contains a variety of system protection devices, the ozone output with stability. Simple to install, easy to use. </a:t>
            </a:r>
          </a:p>
        </p:txBody>
      </p:sp>
      <p:sp>
        <p:nvSpPr>
          <p:cNvPr id="9" name="TextBox 8">
            <a:extLst>
              <a:ext uri="{FF2B5EF4-FFF2-40B4-BE49-F238E27FC236}">
                <a16:creationId xmlns="" xmlns:a16="http://schemas.microsoft.com/office/drawing/2014/main" id="{51C72118-2F93-4909-A882-A68CDF22847B}"/>
              </a:ext>
            </a:extLst>
          </p:cNvPr>
          <p:cNvSpPr txBox="1"/>
          <p:nvPr/>
        </p:nvSpPr>
        <p:spPr>
          <a:xfrm>
            <a:off x="899592" y="260648"/>
            <a:ext cx="7632848" cy="461665"/>
          </a:xfrm>
          <a:prstGeom prst="rect">
            <a:avLst/>
          </a:prstGeom>
          <a:noFill/>
        </p:spPr>
        <p:txBody>
          <a:bodyPr wrap="square" rtlCol="0">
            <a:spAutoFit/>
          </a:bodyPr>
          <a:lstStyle/>
          <a:p>
            <a:r>
              <a:rPr lang="en-US" altLang="zh-TW" sz="2400" b="1" dirty="0"/>
              <a:t>High Concentrations </a:t>
            </a:r>
            <a:r>
              <a:rPr lang="en-US" sz="2400" b="1" dirty="0"/>
              <a:t>Ozone unit for Commercial use</a:t>
            </a:r>
            <a:endParaRPr lang="en-US" b="1" dirty="0"/>
          </a:p>
        </p:txBody>
      </p:sp>
    </p:spTree>
    <p:extLst>
      <p:ext uri="{BB962C8B-B14F-4D97-AF65-F5344CB8AC3E}">
        <p14:creationId xmlns:p14="http://schemas.microsoft.com/office/powerpoint/2010/main" val="1480975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665703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BB0C0AC-89A0-4347-9917-AB8B2A03C96F}"/>
              </a:ext>
            </a:extLst>
          </p:cNvPr>
          <p:cNvSpPr txBox="1"/>
          <p:nvPr/>
        </p:nvSpPr>
        <p:spPr>
          <a:xfrm>
            <a:off x="3995936" y="1196752"/>
            <a:ext cx="5040560" cy="1754326"/>
          </a:xfrm>
          <a:prstGeom prst="rect">
            <a:avLst/>
          </a:prstGeom>
          <a:noFill/>
        </p:spPr>
        <p:txBody>
          <a:bodyPr wrap="square" rtlCol="0">
            <a:spAutoFit/>
          </a:bodyPr>
          <a:lstStyle/>
          <a:p>
            <a:r>
              <a:rPr lang="en-US" b="1" dirty="0"/>
              <a:t>Product Spec</a:t>
            </a:r>
            <a:r>
              <a:rPr lang="en-US" dirty="0"/>
              <a:t>:</a:t>
            </a:r>
          </a:p>
          <a:p>
            <a:pPr marL="742950" lvl="1" indent="-285750">
              <a:buFont typeface="Arial" panose="020B0604020202020204" pitchFamily="34" charset="0"/>
              <a:buChar char="•"/>
            </a:pPr>
            <a:r>
              <a:rPr lang="en-US" dirty="0"/>
              <a:t>Rated Voltage: 220V 60Hz</a:t>
            </a:r>
          </a:p>
          <a:p>
            <a:pPr marL="742950" lvl="1" indent="-285750">
              <a:buFont typeface="Arial" panose="020B0604020202020204" pitchFamily="34" charset="0"/>
              <a:buChar char="•"/>
            </a:pPr>
            <a:r>
              <a:rPr lang="en-US" dirty="0"/>
              <a:t>Ozone output: 40 g/HR</a:t>
            </a:r>
          </a:p>
          <a:p>
            <a:pPr marL="742950" lvl="1" indent="-285750">
              <a:buFont typeface="Arial" panose="020B0604020202020204" pitchFamily="34" charset="0"/>
              <a:buChar char="•"/>
            </a:pPr>
            <a:r>
              <a:rPr lang="en-US" dirty="0"/>
              <a:t>Ozone Concentration: </a:t>
            </a:r>
            <a:r>
              <a:rPr lang="en-US" dirty="0">
                <a:latin typeface="+mj-lt"/>
              </a:rPr>
              <a:t>140 g/cum</a:t>
            </a:r>
          </a:p>
          <a:p>
            <a:pPr marL="742950" lvl="1" indent="-285750">
              <a:buFont typeface="Arial" panose="020B0604020202020204" pitchFamily="34" charset="0"/>
              <a:buChar char="•"/>
            </a:pPr>
            <a:r>
              <a:rPr lang="en-US" dirty="0"/>
              <a:t>Dimensions: 500 x 500 x 250mm</a:t>
            </a:r>
          </a:p>
          <a:p>
            <a:pPr lvl="1"/>
            <a:endParaRPr lang="en-US" dirty="0"/>
          </a:p>
        </p:txBody>
      </p:sp>
      <p:sp>
        <p:nvSpPr>
          <p:cNvPr id="7" name="TextBox 6">
            <a:extLst>
              <a:ext uri="{FF2B5EF4-FFF2-40B4-BE49-F238E27FC236}">
                <a16:creationId xmlns="" xmlns:a16="http://schemas.microsoft.com/office/drawing/2014/main" id="{E25042F9-933E-4A78-B822-C79305228351}"/>
              </a:ext>
            </a:extLst>
          </p:cNvPr>
          <p:cNvSpPr txBox="1"/>
          <p:nvPr/>
        </p:nvSpPr>
        <p:spPr>
          <a:xfrm>
            <a:off x="1440688" y="4810804"/>
            <a:ext cx="2376264" cy="369332"/>
          </a:xfrm>
          <a:prstGeom prst="rect">
            <a:avLst/>
          </a:prstGeom>
          <a:noFill/>
        </p:spPr>
        <p:txBody>
          <a:bodyPr wrap="square" rtlCol="0">
            <a:spAutoFit/>
          </a:bodyPr>
          <a:lstStyle/>
          <a:p>
            <a:r>
              <a:rPr lang="en-US" dirty="0"/>
              <a:t>KT-40/PSA</a:t>
            </a:r>
          </a:p>
        </p:txBody>
      </p:sp>
      <p:sp>
        <p:nvSpPr>
          <p:cNvPr id="8" name="TextBox 7">
            <a:extLst>
              <a:ext uri="{FF2B5EF4-FFF2-40B4-BE49-F238E27FC236}">
                <a16:creationId xmlns="" xmlns:a16="http://schemas.microsoft.com/office/drawing/2014/main" id="{D1B55CBC-A85B-40D6-9B3C-72402AAB9937}"/>
              </a:ext>
            </a:extLst>
          </p:cNvPr>
          <p:cNvSpPr txBox="1"/>
          <p:nvPr/>
        </p:nvSpPr>
        <p:spPr>
          <a:xfrm>
            <a:off x="3995936" y="3068960"/>
            <a:ext cx="4680520" cy="2031325"/>
          </a:xfrm>
          <a:prstGeom prst="rect">
            <a:avLst/>
          </a:prstGeom>
          <a:noFill/>
        </p:spPr>
        <p:txBody>
          <a:bodyPr wrap="square" rtlCol="0">
            <a:spAutoFit/>
          </a:bodyPr>
          <a:lstStyle/>
          <a:p>
            <a:r>
              <a:rPr lang="en-US" b="1" dirty="0"/>
              <a:t>Product advantages</a:t>
            </a:r>
            <a:r>
              <a:rPr lang="en-US" dirty="0"/>
              <a:t>:</a:t>
            </a:r>
          </a:p>
          <a:p>
            <a:pPr lvl="1"/>
            <a:r>
              <a:rPr lang="en-US" dirty="0"/>
              <a:t>This product uses the flat discharge, forward type gas cooling, stable ozone output. </a:t>
            </a:r>
          </a:p>
          <a:p>
            <a:pPr lvl="1"/>
            <a:r>
              <a:rPr lang="en-US" dirty="0"/>
              <a:t>Application Scope: A variety of water treatment, air purification sterilization. deodorizing application. </a:t>
            </a:r>
          </a:p>
        </p:txBody>
      </p:sp>
      <p:pic>
        <p:nvPicPr>
          <p:cNvPr id="3" name="Picture 2">
            <a:extLst>
              <a:ext uri="{FF2B5EF4-FFF2-40B4-BE49-F238E27FC236}">
                <a16:creationId xmlns="" xmlns:a16="http://schemas.microsoft.com/office/drawing/2014/main" id="{AADBD340-3719-4AB2-902C-C900CE00E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412776"/>
            <a:ext cx="3170424" cy="3240360"/>
          </a:xfrm>
          <a:prstGeom prst="rect">
            <a:avLst/>
          </a:prstGeom>
        </p:spPr>
      </p:pic>
      <p:sp>
        <p:nvSpPr>
          <p:cNvPr id="9" name="TextBox 8">
            <a:extLst>
              <a:ext uri="{FF2B5EF4-FFF2-40B4-BE49-F238E27FC236}">
                <a16:creationId xmlns="" xmlns:a16="http://schemas.microsoft.com/office/drawing/2014/main" id="{BDB2AE2B-4116-4DCA-96FA-9700966C35F5}"/>
              </a:ext>
            </a:extLst>
          </p:cNvPr>
          <p:cNvSpPr txBox="1"/>
          <p:nvPr/>
        </p:nvSpPr>
        <p:spPr>
          <a:xfrm>
            <a:off x="2123728" y="404664"/>
            <a:ext cx="5040560" cy="461665"/>
          </a:xfrm>
          <a:prstGeom prst="rect">
            <a:avLst/>
          </a:prstGeom>
          <a:noFill/>
        </p:spPr>
        <p:txBody>
          <a:bodyPr wrap="square" rtlCol="0">
            <a:spAutoFit/>
          </a:bodyPr>
          <a:lstStyle/>
          <a:p>
            <a:r>
              <a:rPr lang="en-US" altLang="zh-TW" sz="2400" b="1" dirty="0"/>
              <a:t>High Concentrations </a:t>
            </a:r>
            <a:r>
              <a:rPr lang="en-US" sz="2400" b="1" dirty="0"/>
              <a:t>Ozone unit</a:t>
            </a:r>
            <a:endParaRPr lang="en-US" b="1" dirty="0"/>
          </a:p>
        </p:txBody>
      </p:sp>
    </p:spTree>
    <p:extLst>
      <p:ext uri="{BB962C8B-B14F-4D97-AF65-F5344CB8AC3E}">
        <p14:creationId xmlns:p14="http://schemas.microsoft.com/office/powerpoint/2010/main" val="2209247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287020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BB0C0AC-89A0-4347-9917-AB8B2A03C96F}"/>
              </a:ext>
            </a:extLst>
          </p:cNvPr>
          <p:cNvSpPr txBox="1"/>
          <p:nvPr/>
        </p:nvSpPr>
        <p:spPr>
          <a:xfrm>
            <a:off x="3995936" y="1196752"/>
            <a:ext cx="5040560" cy="2031325"/>
          </a:xfrm>
          <a:prstGeom prst="rect">
            <a:avLst/>
          </a:prstGeom>
          <a:noFill/>
        </p:spPr>
        <p:txBody>
          <a:bodyPr wrap="square" rtlCol="0">
            <a:spAutoFit/>
          </a:bodyPr>
          <a:lstStyle/>
          <a:p>
            <a:r>
              <a:rPr lang="en-US" b="1" dirty="0"/>
              <a:t>Product Spec</a:t>
            </a:r>
            <a:r>
              <a:rPr lang="en-US" dirty="0"/>
              <a:t>:</a:t>
            </a:r>
          </a:p>
          <a:p>
            <a:pPr marL="742950" lvl="1" indent="-285750">
              <a:buFont typeface="Arial" panose="020B0604020202020204" pitchFamily="34" charset="0"/>
              <a:buChar char="•"/>
            </a:pPr>
            <a:r>
              <a:rPr lang="en-US" dirty="0"/>
              <a:t>Rated Voltage: 220V 50/60Hz</a:t>
            </a:r>
          </a:p>
          <a:p>
            <a:pPr marL="742950" lvl="1" indent="-285750">
              <a:buFont typeface="Arial" panose="020B0604020202020204" pitchFamily="34" charset="0"/>
              <a:buChar char="•"/>
            </a:pPr>
            <a:r>
              <a:rPr lang="en-US" dirty="0"/>
              <a:t>Power Rating: 2500W</a:t>
            </a:r>
          </a:p>
          <a:p>
            <a:pPr marL="742950" lvl="1" indent="-285750">
              <a:buFont typeface="Arial" panose="020B0604020202020204" pitchFamily="34" charset="0"/>
              <a:buChar char="•"/>
            </a:pPr>
            <a:r>
              <a:rPr lang="en-US" dirty="0"/>
              <a:t>Ozone output: 160 g/HR</a:t>
            </a:r>
          </a:p>
          <a:p>
            <a:pPr marL="742950" lvl="1" indent="-285750">
              <a:buFont typeface="Arial" panose="020B0604020202020204" pitchFamily="34" charset="0"/>
              <a:buChar char="•"/>
            </a:pPr>
            <a:r>
              <a:rPr lang="en-US" dirty="0"/>
              <a:t>Ozone Concentration: 100~160 g/cum</a:t>
            </a:r>
          </a:p>
          <a:p>
            <a:pPr marL="742950" lvl="1" indent="-285750">
              <a:buFont typeface="Arial" panose="020B0604020202020204" pitchFamily="34" charset="0"/>
              <a:buChar char="•"/>
            </a:pPr>
            <a:r>
              <a:rPr lang="en-US" dirty="0"/>
              <a:t>Dimensions: 500 x 500 x 250mm</a:t>
            </a:r>
          </a:p>
          <a:p>
            <a:pPr lvl="1"/>
            <a:endParaRPr lang="en-US" dirty="0"/>
          </a:p>
        </p:txBody>
      </p:sp>
      <p:sp>
        <p:nvSpPr>
          <p:cNvPr id="7" name="TextBox 6">
            <a:extLst>
              <a:ext uri="{FF2B5EF4-FFF2-40B4-BE49-F238E27FC236}">
                <a16:creationId xmlns="" xmlns:a16="http://schemas.microsoft.com/office/drawing/2014/main" id="{E25042F9-933E-4A78-B822-C79305228351}"/>
              </a:ext>
            </a:extLst>
          </p:cNvPr>
          <p:cNvSpPr txBox="1"/>
          <p:nvPr/>
        </p:nvSpPr>
        <p:spPr>
          <a:xfrm>
            <a:off x="1466694" y="6165304"/>
            <a:ext cx="2376264" cy="369332"/>
          </a:xfrm>
          <a:prstGeom prst="rect">
            <a:avLst/>
          </a:prstGeom>
          <a:noFill/>
        </p:spPr>
        <p:txBody>
          <a:bodyPr wrap="square" rtlCol="0">
            <a:spAutoFit/>
          </a:bodyPr>
          <a:lstStyle/>
          <a:p>
            <a:r>
              <a:rPr lang="en-US" dirty="0"/>
              <a:t>KT-160/PSA</a:t>
            </a:r>
          </a:p>
        </p:txBody>
      </p:sp>
      <p:sp>
        <p:nvSpPr>
          <p:cNvPr id="8" name="TextBox 7">
            <a:extLst>
              <a:ext uri="{FF2B5EF4-FFF2-40B4-BE49-F238E27FC236}">
                <a16:creationId xmlns="" xmlns:a16="http://schemas.microsoft.com/office/drawing/2014/main" id="{D1B55CBC-A85B-40D6-9B3C-72402AAB9937}"/>
              </a:ext>
            </a:extLst>
          </p:cNvPr>
          <p:cNvSpPr txBox="1"/>
          <p:nvPr/>
        </p:nvSpPr>
        <p:spPr>
          <a:xfrm>
            <a:off x="3995936" y="3068960"/>
            <a:ext cx="4680520" cy="2031325"/>
          </a:xfrm>
          <a:prstGeom prst="rect">
            <a:avLst/>
          </a:prstGeom>
          <a:noFill/>
        </p:spPr>
        <p:txBody>
          <a:bodyPr wrap="square" rtlCol="0">
            <a:spAutoFit/>
          </a:bodyPr>
          <a:lstStyle/>
          <a:p>
            <a:r>
              <a:rPr lang="en-US" b="1" dirty="0"/>
              <a:t>Product advantages</a:t>
            </a:r>
            <a:r>
              <a:rPr lang="en-US" dirty="0"/>
              <a:t>:</a:t>
            </a:r>
          </a:p>
          <a:p>
            <a:pPr lvl="1"/>
            <a:r>
              <a:rPr lang="en-US" dirty="0"/>
              <a:t>This product uses the flat discharge, forward type gas cooling, stable ozone output. </a:t>
            </a:r>
          </a:p>
          <a:p>
            <a:pPr lvl="1"/>
            <a:r>
              <a:rPr lang="en-US" dirty="0"/>
              <a:t>Application Scope: A variety of water treatment, air purification sterilization. deodorizing application. </a:t>
            </a:r>
          </a:p>
        </p:txBody>
      </p:sp>
      <p:sp>
        <p:nvSpPr>
          <p:cNvPr id="9" name="TextBox 8">
            <a:extLst>
              <a:ext uri="{FF2B5EF4-FFF2-40B4-BE49-F238E27FC236}">
                <a16:creationId xmlns="" xmlns:a16="http://schemas.microsoft.com/office/drawing/2014/main" id="{BDB2AE2B-4116-4DCA-96FA-9700966C35F5}"/>
              </a:ext>
            </a:extLst>
          </p:cNvPr>
          <p:cNvSpPr txBox="1"/>
          <p:nvPr/>
        </p:nvSpPr>
        <p:spPr>
          <a:xfrm>
            <a:off x="2123728" y="404664"/>
            <a:ext cx="5040560" cy="461665"/>
          </a:xfrm>
          <a:prstGeom prst="rect">
            <a:avLst/>
          </a:prstGeom>
          <a:noFill/>
        </p:spPr>
        <p:txBody>
          <a:bodyPr wrap="square" rtlCol="0">
            <a:spAutoFit/>
          </a:bodyPr>
          <a:lstStyle/>
          <a:p>
            <a:r>
              <a:rPr lang="en-US" altLang="zh-TW" sz="2400" b="1" dirty="0"/>
              <a:t>High Concentrations </a:t>
            </a:r>
            <a:r>
              <a:rPr lang="en-US" sz="2400" b="1" dirty="0"/>
              <a:t>Ozone unit</a:t>
            </a:r>
            <a:endParaRPr lang="en-US" b="1" dirty="0"/>
          </a:p>
        </p:txBody>
      </p:sp>
      <p:pic>
        <p:nvPicPr>
          <p:cNvPr id="4" name="Picture 3">
            <a:extLst>
              <a:ext uri="{FF2B5EF4-FFF2-40B4-BE49-F238E27FC236}">
                <a16:creationId xmlns="" xmlns:a16="http://schemas.microsoft.com/office/drawing/2014/main" id="{B3108BAA-59EE-49CC-8561-701237240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90" y="1052736"/>
            <a:ext cx="3495675" cy="5019675"/>
          </a:xfrm>
          <a:prstGeom prst="rect">
            <a:avLst/>
          </a:prstGeom>
        </p:spPr>
      </p:pic>
    </p:spTree>
    <p:extLst>
      <p:ext uri="{BB962C8B-B14F-4D97-AF65-F5344CB8AC3E}">
        <p14:creationId xmlns:p14="http://schemas.microsoft.com/office/powerpoint/2010/main" val="1841673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580216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BB0C0AC-89A0-4347-9917-AB8B2A03C96F}"/>
              </a:ext>
            </a:extLst>
          </p:cNvPr>
          <p:cNvSpPr txBox="1"/>
          <p:nvPr/>
        </p:nvSpPr>
        <p:spPr>
          <a:xfrm>
            <a:off x="3995936" y="1196752"/>
            <a:ext cx="5040560" cy="2031325"/>
          </a:xfrm>
          <a:prstGeom prst="rect">
            <a:avLst/>
          </a:prstGeom>
          <a:noFill/>
        </p:spPr>
        <p:txBody>
          <a:bodyPr wrap="square" rtlCol="0">
            <a:spAutoFit/>
          </a:bodyPr>
          <a:lstStyle/>
          <a:p>
            <a:r>
              <a:rPr lang="en-US" b="1" dirty="0"/>
              <a:t>Product Spec</a:t>
            </a:r>
            <a:r>
              <a:rPr lang="en-US" dirty="0"/>
              <a:t>:</a:t>
            </a:r>
          </a:p>
          <a:p>
            <a:pPr marL="742950" lvl="1" indent="-285750">
              <a:buFont typeface="Arial" panose="020B0604020202020204" pitchFamily="34" charset="0"/>
              <a:buChar char="•"/>
            </a:pPr>
            <a:r>
              <a:rPr lang="en-US" dirty="0"/>
              <a:t>Rated Voltage: 220V 50/60Hz</a:t>
            </a:r>
          </a:p>
          <a:p>
            <a:pPr marL="742950" lvl="1" indent="-285750">
              <a:buFont typeface="Arial" panose="020B0604020202020204" pitchFamily="34" charset="0"/>
              <a:buChar char="•"/>
            </a:pPr>
            <a:r>
              <a:rPr lang="en-US" dirty="0"/>
              <a:t>Power Rating: 8000W</a:t>
            </a:r>
          </a:p>
          <a:p>
            <a:pPr marL="742950" lvl="1" indent="-285750">
              <a:buFont typeface="Arial" panose="020B0604020202020204" pitchFamily="34" charset="0"/>
              <a:buChar char="•"/>
            </a:pPr>
            <a:r>
              <a:rPr lang="en-US" dirty="0"/>
              <a:t>Ozone output: 1000 g/HR</a:t>
            </a:r>
          </a:p>
          <a:p>
            <a:pPr marL="742950" lvl="1" indent="-285750">
              <a:buFont typeface="Arial" panose="020B0604020202020204" pitchFamily="34" charset="0"/>
              <a:buChar char="•"/>
            </a:pPr>
            <a:r>
              <a:rPr lang="en-US" dirty="0"/>
              <a:t>Ozone Concentration: 100 g/cum</a:t>
            </a:r>
          </a:p>
          <a:p>
            <a:pPr marL="742950" lvl="1" indent="-285750">
              <a:buFont typeface="Arial" panose="020B0604020202020204" pitchFamily="34" charset="0"/>
              <a:buChar char="•"/>
            </a:pPr>
            <a:r>
              <a:rPr lang="en-US" dirty="0"/>
              <a:t>Dimensions: 200 x 100 x 130mm</a:t>
            </a:r>
          </a:p>
          <a:p>
            <a:pPr lvl="1"/>
            <a:endParaRPr lang="en-US" dirty="0"/>
          </a:p>
        </p:txBody>
      </p:sp>
      <p:sp>
        <p:nvSpPr>
          <p:cNvPr id="7" name="TextBox 6">
            <a:extLst>
              <a:ext uri="{FF2B5EF4-FFF2-40B4-BE49-F238E27FC236}">
                <a16:creationId xmlns="" xmlns:a16="http://schemas.microsoft.com/office/drawing/2014/main" id="{E25042F9-933E-4A78-B822-C79305228351}"/>
              </a:ext>
            </a:extLst>
          </p:cNvPr>
          <p:cNvSpPr txBox="1"/>
          <p:nvPr/>
        </p:nvSpPr>
        <p:spPr>
          <a:xfrm>
            <a:off x="1547664" y="5805264"/>
            <a:ext cx="2376264" cy="369332"/>
          </a:xfrm>
          <a:prstGeom prst="rect">
            <a:avLst/>
          </a:prstGeom>
          <a:noFill/>
        </p:spPr>
        <p:txBody>
          <a:bodyPr wrap="square" rtlCol="0">
            <a:spAutoFit/>
          </a:bodyPr>
          <a:lstStyle/>
          <a:p>
            <a:r>
              <a:rPr lang="en-US" dirty="0"/>
              <a:t>KT-1000/PSA</a:t>
            </a:r>
          </a:p>
        </p:txBody>
      </p:sp>
      <p:sp>
        <p:nvSpPr>
          <p:cNvPr id="8" name="TextBox 7">
            <a:extLst>
              <a:ext uri="{FF2B5EF4-FFF2-40B4-BE49-F238E27FC236}">
                <a16:creationId xmlns="" xmlns:a16="http://schemas.microsoft.com/office/drawing/2014/main" id="{D1B55CBC-A85B-40D6-9B3C-72402AAB9937}"/>
              </a:ext>
            </a:extLst>
          </p:cNvPr>
          <p:cNvSpPr txBox="1"/>
          <p:nvPr/>
        </p:nvSpPr>
        <p:spPr>
          <a:xfrm>
            <a:off x="3995936" y="3068960"/>
            <a:ext cx="4680520" cy="2031325"/>
          </a:xfrm>
          <a:prstGeom prst="rect">
            <a:avLst/>
          </a:prstGeom>
          <a:noFill/>
        </p:spPr>
        <p:txBody>
          <a:bodyPr wrap="square" rtlCol="0">
            <a:spAutoFit/>
          </a:bodyPr>
          <a:lstStyle/>
          <a:p>
            <a:r>
              <a:rPr lang="en-US" b="1" dirty="0"/>
              <a:t>Product advantages</a:t>
            </a:r>
            <a:r>
              <a:rPr lang="en-US" dirty="0"/>
              <a:t>:</a:t>
            </a:r>
          </a:p>
          <a:p>
            <a:pPr lvl="1"/>
            <a:r>
              <a:rPr lang="en-US" dirty="0"/>
              <a:t>This product uses the flat discharge, forward type gas cooling, stable ozone output. </a:t>
            </a:r>
          </a:p>
          <a:p>
            <a:pPr lvl="1"/>
            <a:r>
              <a:rPr lang="en-US" dirty="0"/>
              <a:t>Application Scope: A variety of water treatment, air purification sterilization. deodorizing application. </a:t>
            </a:r>
          </a:p>
        </p:txBody>
      </p:sp>
      <p:sp>
        <p:nvSpPr>
          <p:cNvPr id="9" name="TextBox 8">
            <a:extLst>
              <a:ext uri="{FF2B5EF4-FFF2-40B4-BE49-F238E27FC236}">
                <a16:creationId xmlns="" xmlns:a16="http://schemas.microsoft.com/office/drawing/2014/main" id="{BDB2AE2B-4116-4DCA-96FA-9700966C35F5}"/>
              </a:ext>
            </a:extLst>
          </p:cNvPr>
          <p:cNvSpPr txBox="1"/>
          <p:nvPr/>
        </p:nvSpPr>
        <p:spPr>
          <a:xfrm>
            <a:off x="2123728" y="404664"/>
            <a:ext cx="5040560" cy="461665"/>
          </a:xfrm>
          <a:prstGeom prst="rect">
            <a:avLst/>
          </a:prstGeom>
          <a:noFill/>
        </p:spPr>
        <p:txBody>
          <a:bodyPr wrap="square" rtlCol="0">
            <a:spAutoFit/>
          </a:bodyPr>
          <a:lstStyle/>
          <a:p>
            <a:r>
              <a:rPr lang="en-US" altLang="zh-TW" sz="2400" b="1" dirty="0"/>
              <a:t>High Concentrations </a:t>
            </a:r>
            <a:r>
              <a:rPr lang="en-US" sz="2400" b="1" dirty="0"/>
              <a:t>Ozone unit</a:t>
            </a:r>
            <a:endParaRPr lang="en-US" b="1" dirty="0"/>
          </a:p>
        </p:txBody>
      </p:sp>
      <p:pic>
        <p:nvPicPr>
          <p:cNvPr id="3" name="Picture 2">
            <a:extLst>
              <a:ext uri="{FF2B5EF4-FFF2-40B4-BE49-F238E27FC236}">
                <a16:creationId xmlns="" xmlns:a16="http://schemas.microsoft.com/office/drawing/2014/main" id="{28B7DDE0-CBD8-40B9-B2E7-901ED193A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268760"/>
            <a:ext cx="3087382" cy="4273264"/>
          </a:xfrm>
          <a:prstGeom prst="rect">
            <a:avLst/>
          </a:prstGeom>
        </p:spPr>
      </p:pic>
    </p:spTree>
    <p:extLst>
      <p:ext uri="{BB962C8B-B14F-4D97-AF65-F5344CB8AC3E}">
        <p14:creationId xmlns:p14="http://schemas.microsoft.com/office/powerpoint/2010/main" val="2706108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300208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BB0C0AC-89A0-4347-9917-AB8B2A03C96F}"/>
              </a:ext>
            </a:extLst>
          </p:cNvPr>
          <p:cNvSpPr txBox="1"/>
          <p:nvPr/>
        </p:nvSpPr>
        <p:spPr>
          <a:xfrm>
            <a:off x="3995936" y="1196752"/>
            <a:ext cx="5040560" cy="2031325"/>
          </a:xfrm>
          <a:prstGeom prst="rect">
            <a:avLst/>
          </a:prstGeom>
          <a:noFill/>
        </p:spPr>
        <p:txBody>
          <a:bodyPr wrap="square" rtlCol="0">
            <a:spAutoFit/>
          </a:bodyPr>
          <a:lstStyle/>
          <a:p>
            <a:r>
              <a:rPr lang="en-US" b="1" dirty="0"/>
              <a:t>Product Spec</a:t>
            </a:r>
            <a:r>
              <a:rPr lang="en-US" dirty="0"/>
              <a:t>:</a:t>
            </a:r>
          </a:p>
          <a:p>
            <a:pPr marL="742950" lvl="1" indent="-285750">
              <a:buFont typeface="Arial" panose="020B0604020202020204" pitchFamily="34" charset="0"/>
              <a:buChar char="•"/>
            </a:pPr>
            <a:r>
              <a:rPr lang="en-US" dirty="0"/>
              <a:t>Rated Voltage: 110V 60Hz</a:t>
            </a:r>
          </a:p>
          <a:p>
            <a:pPr marL="742950" lvl="1" indent="-285750">
              <a:buFont typeface="Arial" panose="020B0604020202020204" pitchFamily="34" charset="0"/>
              <a:buChar char="•"/>
            </a:pPr>
            <a:r>
              <a:rPr lang="en-US" dirty="0"/>
              <a:t>Power Rating: 200W</a:t>
            </a:r>
          </a:p>
          <a:p>
            <a:pPr marL="742950" lvl="1" indent="-285750">
              <a:buFont typeface="Arial" panose="020B0604020202020204" pitchFamily="34" charset="0"/>
              <a:buChar char="•"/>
            </a:pPr>
            <a:r>
              <a:rPr lang="en-US" dirty="0"/>
              <a:t>Ozone output: 8000 g/HR</a:t>
            </a:r>
          </a:p>
          <a:p>
            <a:pPr marL="742950" lvl="1" indent="-285750">
              <a:buFont typeface="Arial" panose="020B0604020202020204" pitchFamily="34" charset="0"/>
              <a:buChar char="•"/>
            </a:pPr>
            <a:r>
              <a:rPr lang="en-US" dirty="0"/>
              <a:t>Ozone Concentration: 30 g/cum</a:t>
            </a:r>
          </a:p>
          <a:p>
            <a:pPr marL="742950" lvl="1" indent="-285750">
              <a:buFont typeface="Arial" panose="020B0604020202020204" pitchFamily="34" charset="0"/>
              <a:buChar char="•"/>
            </a:pPr>
            <a:r>
              <a:rPr lang="en-US" dirty="0"/>
              <a:t>Dimensions: 420 x 420 x 150mm</a:t>
            </a:r>
          </a:p>
          <a:p>
            <a:pPr lvl="1"/>
            <a:endParaRPr lang="en-US" dirty="0"/>
          </a:p>
        </p:txBody>
      </p:sp>
      <p:sp>
        <p:nvSpPr>
          <p:cNvPr id="7" name="TextBox 6">
            <a:extLst>
              <a:ext uri="{FF2B5EF4-FFF2-40B4-BE49-F238E27FC236}">
                <a16:creationId xmlns="" xmlns:a16="http://schemas.microsoft.com/office/drawing/2014/main" id="{E25042F9-933E-4A78-B822-C79305228351}"/>
              </a:ext>
            </a:extLst>
          </p:cNvPr>
          <p:cNvSpPr txBox="1"/>
          <p:nvPr/>
        </p:nvSpPr>
        <p:spPr>
          <a:xfrm>
            <a:off x="1403648" y="5405158"/>
            <a:ext cx="2376264" cy="369332"/>
          </a:xfrm>
          <a:prstGeom prst="rect">
            <a:avLst/>
          </a:prstGeom>
          <a:noFill/>
        </p:spPr>
        <p:txBody>
          <a:bodyPr wrap="square" rtlCol="0">
            <a:spAutoFit/>
          </a:bodyPr>
          <a:lstStyle/>
          <a:p>
            <a:r>
              <a:rPr lang="en-US" dirty="0"/>
              <a:t>KT-A8000/PSA</a:t>
            </a:r>
          </a:p>
        </p:txBody>
      </p:sp>
      <p:sp>
        <p:nvSpPr>
          <p:cNvPr id="8" name="TextBox 7">
            <a:extLst>
              <a:ext uri="{FF2B5EF4-FFF2-40B4-BE49-F238E27FC236}">
                <a16:creationId xmlns="" xmlns:a16="http://schemas.microsoft.com/office/drawing/2014/main" id="{D1B55CBC-A85B-40D6-9B3C-72402AAB9937}"/>
              </a:ext>
            </a:extLst>
          </p:cNvPr>
          <p:cNvSpPr txBox="1"/>
          <p:nvPr/>
        </p:nvSpPr>
        <p:spPr>
          <a:xfrm>
            <a:off x="3995936" y="3068960"/>
            <a:ext cx="4680520" cy="2031325"/>
          </a:xfrm>
          <a:prstGeom prst="rect">
            <a:avLst/>
          </a:prstGeom>
          <a:noFill/>
        </p:spPr>
        <p:txBody>
          <a:bodyPr wrap="square" rtlCol="0">
            <a:spAutoFit/>
          </a:bodyPr>
          <a:lstStyle/>
          <a:p>
            <a:r>
              <a:rPr lang="en-US" b="1" dirty="0"/>
              <a:t>Product advantages</a:t>
            </a:r>
            <a:r>
              <a:rPr lang="en-US" dirty="0"/>
              <a:t>:</a:t>
            </a:r>
          </a:p>
          <a:p>
            <a:pPr lvl="1"/>
            <a:r>
              <a:rPr lang="en-US" dirty="0"/>
              <a:t>This product uses the flat discharge, forward type gas cooling, stable ozone output. </a:t>
            </a:r>
          </a:p>
          <a:p>
            <a:pPr lvl="1"/>
            <a:r>
              <a:rPr lang="en-US" dirty="0"/>
              <a:t>Application Scope: A variety of water treatment, air purification sterilization. deodorizing application. </a:t>
            </a:r>
          </a:p>
        </p:txBody>
      </p:sp>
      <p:sp>
        <p:nvSpPr>
          <p:cNvPr id="9" name="TextBox 8">
            <a:extLst>
              <a:ext uri="{FF2B5EF4-FFF2-40B4-BE49-F238E27FC236}">
                <a16:creationId xmlns="" xmlns:a16="http://schemas.microsoft.com/office/drawing/2014/main" id="{BDB2AE2B-4116-4DCA-96FA-9700966C35F5}"/>
              </a:ext>
            </a:extLst>
          </p:cNvPr>
          <p:cNvSpPr txBox="1"/>
          <p:nvPr/>
        </p:nvSpPr>
        <p:spPr>
          <a:xfrm>
            <a:off x="2123728" y="404664"/>
            <a:ext cx="5688632" cy="461665"/>
          </a:xfrm>
          <a:prstGeom prst="rect">
            <a:avLst/>
          </a:prstGeom>
          <a:noFill/>
        </p:spPr>
        <p:txBody>
          <a:bodyPr wrap="square" rtlCol="0">
            <a:spAutoFit/>
          </a:bodyPr>
          <a:lstStyle/>
          <a:p>
            <a:r>
              <a:rPr lang="en-US" sz="2400" b="1" dirty="0"/>
              <a:t>Open Space Air Cleaning Ozone unit</a:t>
            </a:r>
            <a:endParaRPr lang="en-US" b="1" dirty="0"/>
          </a:p>
        </p:txBody>
      </p:sp>
      <p:pic>
        <p:nvPicPr>
          <p:cNvPr id="2" name="Picture 1">
            <a:extLst>
              <a:ext uri="{FF2B5EF4-FFF2-40B4-BE49-F238E27FC236}">
                <a16:creationId xmlns="" xmlns:a16="http://schemas.microsoft.com/office/drawing/2014/main" id="{10EED91A-B446-4454-877D-02CF2466D822}"/>
              </a:ext>
            </a:extLst>
          </p:cNvPr>
          <p:cNvPicPr>
            <a:picLocks noChangeAspect="1"/>
          </p:cNvPicPr>
          <p:nvPr/>
        </p:nvPicPr>
        <p:blipFill>
          <a:blip r:embed="rId2"/>
          <a:stretch>
            <a:fillRect/>
          </a:stretch>
        </p:blipFill>
        <p:spPr>
          <a:xfrm>
            <a:off x="251098" y="1283177"/>
            <a:ext cx="3744838" cy="3889799"/>
          </a:xfrm>
          <a:prstGeom prst="rect">
            <a:avLst/>
          </a:prstGeom>
        </p:spPr>
      </p:pic>
    </p:spTree>
    <p:extLst>
      <p:ext uri="{BB962C8B-B14F-4D97-AF65-F5344CB8AC3E}">
        <p14:creationId xmlns:p14="http://schemas.microsoft.com/office/powerpoint/2010/main" val="345778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文字版面配置區 2"/>
          <p:cNvSpPr>
            <a:spLocks noGrp="1"/>
          </p:cNvSpPr>
          <p:nvPr>
            <p:ph type="body" idx="1"/>
          </p:nvPr>
        </p:nvSpPr>
        <p:spPr>
          <a:xfrm>
            <a:off x="1043608" y="4653136"/>
            <a:ext cx="5832648" cy="1152128"/>
          </a:xfrm>
        </p:spPr>
        <p:txBody>
          <a:bodyPr>
            <a:normAutofit/>
          </a:bodyPr>
          <a:lstStyle/>
          <a:p>
            <a:r>
              <a:rPr lang="zh-TW" altLang="en-US" sz="5000" dirty="0"/>
              <a:t>臭氧水釋譯圖</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6" y="4977"/>
            <a:ext cx="9144000" cy="4648159"/>
          </a:xfrm>
          <a:prstGeom prst="rect">
            <a:avLst/>
          </a:prstGeom>
        </p:spPr>
      </p:pic>
    </p:spTree>
    <p:extLst>
      <p:ext uri="{BB962C8B-B14F-4D97-AF65-F5344CB8AC3E}">
        <p14:creationId xmlns:p14="http://schemas.microsoft.com/office/powerpoint/2010/main" val="2628003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
            <a:ext cx="9144000" cy="6858000"/>
          </a:xfrm>
        </p:spPr>
      </p:pic>
    </p:spTree>
    <p:extLst>
      <p:ext uri="{BB962C8B-B14F-4D97-AF65-F5344CB8AC3E}">
        <p14:creationId xmlns:p14="http://schemas.microsoft.com/office/powerpoint/2010/main" val="179420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ABB0C0AC-89A0-4347-9917-AB8B2A03C96F}"/>
              </a:ext>
            </a:extLst>
          </p:cNvPr>
          <p:cNvSpPr txBox="1"/>
          <p:nvPr/>
        </p:nvSpPr>
        <p:spPr>
          <a:xfrm>
            <a:off x="3995936" y="1196752"/>
            <a:ext cx="5040560" cy="2031325"/>
          </a:xfrm>
          <a:prstGeom prst="rect">
            <a:avLst/>
          </a:prstGeom>
          <a:noFill/>
        </p:spPr>
        <p:txBody>
          <a:bodyPr wrap="square" rtlCol="0">
            <a:spAutoFit/>
          </a:bodyPr>
          <a:lstStyle/>
          <a:p>
            <a:r>
              <a:rPr lang="en-US" b="1" dirty="0"/>
              <a:t>Product Spec</a:t>
            </a:r>
            <a:r>
              <a:rPr lang="en-US" dirty="0"/>
              <a:t>:</a:t>
            </a:r>
          </a:p>
          <a:p>
            <a:pPr marL="742950" lvl="1" indent="-285750">
              <a:buFont typeface="Arial" panose="020B0604020202020204" pitchFamily="34" charset="0"/>
              <a:buChar char="•"/>
            </a:pPr>
            <a:r>
              <a:rPr lang="en-US" dirty="0"/>
              <a:t>Rated Voltage: 220V 50/60Hz</a:t>
            </a:r>
          </a:p>
          <a:p>
            <a:pPr marL="742950" lvl="1" indent="-285750">
              <a:buFont typeface="Arial" panose="020B0604020202020204" pitchFamily="34" charset="0"/>
              <a:buChar char="•"/>
            </a:pPr>
            <a:r>
              <a:rPr lang="en-US" dirty="0"/>
              <a:t>Power Rating: 1200W</a:t>
            </a:r>
          </a:p>
          <a:p>
            <a:pPr marL="742950" lvl="1" indent="-285750">
              <a:buFont typeface="Arial" panose="020B0604020202020204" pitchFamily="34" charset="0"/>
              <a:buChar char="•"/>
            </a:pPr>
            <a:r>
              <a:rPr lang="en-US" dirty="0"/>
              <a:t>Ozone output: 20 g/</a:t>
            </a:r>
            <a:r>
              <a:rPr lang="en-US" dirty="0" err="1"/>
              <a:t>Hr</a:t>
            </a:r>
            <a:endParaRPr lang="en-US" dirty="0"/>
          </a:p>
          <a:p>
            <a:pPr marL="742950" lvl="1" indent="-285750">
              <a:buFont typeface="Arial" panose="020B0604020202020204" pitchFamily="34" charset="0"/>
              <a:buChar char="•"/>
            </a:pPr>
            <a:r>
              <a:rPr lang="en-US" dirty="0"/>
              <a:t>Ozone Concentration: 70 g/cum</a:t>
            </a:r>
          </a:p>
          <a:p>
            <a:pPr marL="742950" lvl="1" indent="-285750">
              <a:buFont typeface="Arial" panose="020B0604020202020204" pitchFamily="34" charset="0"/>
              <a:buChar char="•"/>
            </a:pPr>
            <a:r>
              <a:rPr lang="en-US" dirty="0"/>
              <a:t>Dimensions: 1000 x 600 x 400mm</a:t>
            </a:r>
          </a:p>
          <a:p>
            <a:pPr lvl="1"/>
            <a:endParaRPr lang="en-US" dirty="0"/>
          </a:p>
        </p:txBody>
      </p:sp>
      <p:sp>
        <p:nvSpPr>
          <p:cNvPr id="7" name="TextBox 6">
            <a:extLst>
              <a:ext uri="{FF2B5EF4-FFF2-40B4-BE49-F238E27FC236}">
                <a16:creationId xmlns="" xmlns:a16="http://schemas.microsoft.com/office/drawing/2014/main" id="{E25042F9-933E-4A78-B822-C79305228351}"/>
              </a:ext>
            </a:extLst>
          </p:cNvPr>
          <p:cNvSpPr txBox="1"/>
          <p:nvPr/>
        </p:nvSpPr>
        <p:spPr>
          <a:xfrm>
            <a:off x="1403648" y="5405158"/>
            <a:ext cx="2376264" cy="369332"/>
          </a:xfrm>
          <a:prstGeom prst="rect">
            <a:avLst/>
          </a:prstGeom>
          <a:noFill/>
        </p:spPr>
        <p:txBody>
          <a:bodyPr wrap="square" rtlCol="0">
            <a:spAutoFit/>
          </a:bodyPr>
          <a:lstStyle/>
          <a:p>
            <a:r>
              <a:rPr lang="en-US" dirty="0"/>
              <a:t>KT-AW20/PSA</a:t>
            </a:r>
          </a:p>
        </p:txBody>
      </p:sp>
      <p:sp>
        <p:nvSpPr>
          <p:cNvPr id="8" name="TextBox 7">
            <a:extLst>
              <a:ext uri="{FF2B5EF4-FFF2-40B4-BE49-F238E27FC236}">
                <a16:creationId xmlns="" xmlns:a16="http://schemas.microsoft.com/office/drawing/2014/main" id="{D1B55CBC-A85B-40D6-9B3C-72402AAB9937}"/>
              </a:ext>
            </a:extLst>
          </p:cNvPr>
          <p:cNvSpPr txBox="1"/>
          <p:nvPr/>
        </p:nvSpPr>
        <p:spPr>
          <a:xfrm>
            <a:off x="3995936" y="3068960"/>
            <a:ext cx="4680520" cy="2031325"/>
          </a:xfrm>
          <a:prstGeom prst="rect">
            <a:avLst/>
          </a:prstGeom>
          <a:noFill/>
        </p:spPr>
        <p:txBody>
          <a:bodyPr wrap="square" rtlCol="0">
            <a:spAutoFit/>
          </a:bodyPr>
          <a:lstStyle/>
          <a:p>
            <a:r>
              <a:rPr lang="en-US" b="1" dirty="0"/>
              <a:t>Product advantages</a:t>
            </a:r>
            <a:r>
              <a:rPr lang="en-US" dirty="0"/>
              <a:t>:</a:t>
            </a:r>
          </a:p>
          <a:p>
            <a:pPr lvl="1"/>
            <a:r>
              <a:rPr lang="en-US" dirty="0"/>
              <a:t>This product uses the flat discharge, forward type gas cooling, stable ozone output. </a:t>
            </a:r>
          </a:p>
          <a:p>
            <a:pPr lvl="1"/>
            <a:r>
              <a:rPr lang="en-US" dirty="0"/>
              <a:t>Application Scope: A variety of water treatment, air purification sterilization. deodorizing application. </a:t>
            </a:r>
          </a:p>
        </p:txBody>
      </p:sp>
      <p:sp>
        <p:nvSpPr>
          <p:cNvPr id="9" name="TextBox 8">
            <a:extLst>
              <a:ext uri="{FF2B5EF4-FFF2-40B4-BE49-F238E27FC236}">
                <a16:creationId xmlns="" xmlns:a16="http://schemas.microsoft.com/office/drawing/2014/main" id="{BDB2AE2B-4116-4DCA-96FA-9700966C35F5}"/>
              </a:ext>
            </a:extLst>
          </p:cNvPr>
          <p:cNvSpPr txBox="1"/>
          <p:nvPr/>
        </p:nvSpPr>
        <p:spPr>
          <a:xfrm>
            <a:off x="2123728" y="404664"/>
            <a:ext cx="5688632" cy="461665"/>
          </a:xfrm>
          <a:prstGeom prst="rect">
            <a:avLst/>
          </a:prstGeom>
          <a:noFill/>
        </p:spPr>
        <p:txBody>
          <a:bodyPr wrap="square" rtlCol="0">
            <a:spAutoFit/>
          </a:bodyPr>
          <a:lstStyle/>
          <a:p>
            <a:r>
              <a:rPr lang="en-US" sz="2400" b="1" dirty="0"/>
              <a:t>Open Space Air Cleaning Ozone unit</a:t>
            </a:r>
            <a:endParaRPr lang="en-US" b="1" dirty="0"/>
          </a:p>
        </p:txBody>
      </p:sp>
      <p:pic>
        <p:nvPicPr>
          <p:cNvPr id="4" name="Picture 3">
            <a:extLst>
              <a:ext uri="{FF2B5EF4-FFF2-40B4-BE49-F238E27FC236}">
                <a16:creationId xmlns="" xmlns:a16="http://schemas.microsoft.com/office/drawing/2014/main" id="{057A211F-D32D-492D-8E9F-8295289EB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292547"/>
            <a:ext cx="2690002" cy="3648621"/>
          </a:xfrm>
          <a:prstGeom prst="rect">
            <a:avLst/>
          </a:prstGeom>
        </p:spPr>
      </p:pic>
    </p:spTree>
    <p:extLst>
      <p:ext uri="{BB962C8B-B14F-4D97-AF65-F5344CB8AC3E}">
        <p14:creationId xmlns:p14="http://schemas.microsoft.com/office/powerpoint/2010/main" val="383836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marL="0" indent="0">
              <a:buNone/>
            </a:pPr>
            <a:r>
              <a:rPr lang="zh-TW" altLang="en-US" dirty="0"/>
              <a:t>市場應用情形</a:t>
            </a:r>
            <a:r>
              <a:rPr lang="en-US" altLang="zh-TW" dirty="0"/>
              <a:t/>
            </a:r>
            <a:br>
              <a:rPr lang="en-US" altLang="zh-TW" dirty="0"/>
            </a:br>
            <a:r>
              <a:rPr lang="en-US" altLang="zh-TW" dirty="0"/>
              <a:t>Market Application</a:t>
            </a:r>
            <a:endParaRPr lang="zh-TW" altLang="en-US" dirty="0"/>
          </a:p>
        </p:txBody>
      </p:sp>
    </p:spTree>
    <p:extLst>
      <p:ext uri="{BB962C8B-B14F-4D97-AF65-F5344CB8AC3E}">
        <p14:creationId xmlns:p14="http://schemas.microsoft.com/office/powerpoint/2010/main" val="210414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4941168"/>
            <a:ext cx="8064896" cy="1143000"/>
          </a:xfrm>
        </p:spPr>
        <p:txBody>
          <a:bodyPr/>
          <a:lstStyle/>
          <a:p>
            <a:pPr marL="0" indent="0" algn="ctr">
              <a:buNone/>
            </a:pPr>
            <a:r>
              <a:rPr lang="zh-TW" altLang="en-US" sz="3600" dirty="0"/>
              <a:t>興農超市</a:t>
            </a:r>
            <a:r>
              <a:rPr lang="en-US" altLang="zh-TW" sz="3600" dirty="0"/>
              <a:t>PC</a:t>
            </a:r>
            <a:r>
              <a:rPr lang="zh-TW" altLang="en-US" sz="3600" dirty="0"/>
              <a:t>廠</a:t>
            </a:r>
            <a:r>
              <a:rPr lang="en-US" altLang="zh-TW" sz="3600" dirty="0"/>
              <a:t/>
            </a:r>
            <a:br>
              <a:rPr lang="en-US" altLang="zh-TW" sz="3600" dirty="0"/>
            </a:br>
            <a:r>
              <a:rPr lang="en-US" altLang="zh-TW" sz="3200" dirty="0" err="1"/>
              <a:t>Sinon</a:t>
            </a:r>
            <a:r>
              <a:rPr lang="en-US" altLang="zh-TW" sz="3200" dirty="0"/>
              <a:t> Supermarket PC Factory</a:t>
            </a:r>
            <a:endParaRPr lang="zh-TW" altLang="en-US" sz="3600" dirty="0"/>
          </a:p>
        </p:txBody>
      </p:sp>
      <p:pic>
        <p:nvPicPr>
          <p:cNvPr id="2050"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412776"/>
            <a:ext cx="5214488" cy="34750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153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CP_2120"/>
          <p:cNvPicPr>
            <a:picLocks noChangeAspect="1" noChangeArrowheads="1"/>
          </p:cNvPicPr>
          <p:nvPr/>
        </p:nvPicPr>
        <p:blipFill rotWithShape="1">
          <a:blip r:embed="rId2">
            <a:extLst>
              <a:ext uri="{28A0092B-C50C-407E-A947-70E740481C1C}">
                <a14:useLocalDpi xmlns:a14="http://schemas.microsoft.com/office/drawing/2010/main" val="0"/>
              </a:ext>
            </a:extLst>
          </a:blip>
          <a:srcRect r="23157"/>
          <a:stretch/>
        </p:blipFill>
        <p:spPr bwMode="auto">
          <a:xfrm>
            <a:off x="3838167" y="1847056"/>
            <a:ext cx="5048641" cy="4379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5" descr="DCP_2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41451"/>
            <a:ext cx="3656013" cy="54848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292537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708920"/>
            <a:ext cx="5826951" cy="38823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69" t="21133" r="14414" b="18852"/>
          <a:stretch/>
        </p:blipFill>
        <p:spPr bwMode="auto">
          <a:xfrm>
            <a:off x="362312" y="332656"/>
            <a:ext cx="5361817" cy="31614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391427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4941168"/>
            <a:ext cx="7704856" cy="1143000"/>
          </a:xfrm>
        </p:spPr>
        <p:txBody>
          <a:bodyPr/>
          <a:lstStyle/>
          <a:p>
            <a:pPr marL="0" indent="0" algn="ctr">
              <a:buNone/>
            </a:pPr>
            <a:r>
              <a:rPr lang="zh-TW" altLang="en-US" sz="3600" dirty="0"/>
              <a:t>漢光果菜處理廠</a:t>
            </a:r>
            <a:r>
              <a:rPr lang="en-US" altLang="zh-TW" sz="3600" dirty="0"/>
              <a:t/>
            </a:r>
            <a:br>
              <a:rPr lang="en-US" altLang="zh-TW" sz="3600" dirty="0"/>
            </a:br>
            <a:r>
              <a:rPr lang="en-US" altLang="zh-TW" sz="3600" dirty="0" err="1"/>
              <a:t>Hankuan</a:t>
            </a:r>
            <a:r>
              <a:rPr lang="en-US" altLang="zh-TW" sz="3600" dirty="0"/>
              <a:t> Fruit and Vegetable Process Factory</a:t>
            </a:r>
            <a:endParaRPr lang="zh-TW" altLang="en-US" sz="3600" dirty="0"/>
          </a:p>
        </p:txBody>
      </p:sp>
      <p:pic>
        <p:nvPicPr>
          <p:cNvPr id="6" name="Picture 3" descr="DCP_2211"/>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907704" y="1412776"/>
            <a:ext cx="5255772" cy="3503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811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2276"/>
          <a:stretch/>
        </p:blipFill>
        <p:spPr bwMode="auto">
          <a:xfrm>
            <a:off x="3113896" y="3283064"/>
            <a:ext cx="6116331" cy="35749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397"/>
          <a:stretch/>
        </p:blipFill>
        <p:spPr bwMode="auto">
          <a:xfrm>
            <a:off x="212264" y="404663"/>
            <a:ext cx="5839152" cy="35249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460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4941168"/>
            <a:ext cx="7056784" cy="1143000"/>
          </a:xfrm>
        </p:spPr>
        <p:txBody>
          <a:bodyPr/>
          <a:lstStyle/>
          <a:p>
            <a:pPr marL="0" indent="0" algn="ctr">
              <a:buNone/>
            </a:pPr>
            <a:r>
              <a:rPr lang="zh-TW" altLang="en-US" sz="3600" dirty="0"/>
              <a:t>憶霖紀文食品公司</a:t>
            </a:r>
            <a:r>
              <a:rPr lang="en-US" altLang="zh-TW" sz="3600" dirty="0"/>
              <a:t/>
            </a:r>
            <a:br>
              <a:rPr lang="en-US" altLang="zh-TW" sz="3600" dirty="0"/>
            </a:br>
            <a:r>
              <a:rPr lang="en-US" altLang="zh-TW" sz="3600" dirty="0" err="1"/>
              <a:t>YiLinKiBun</a:t>
            </a:r>
            <a:r>
              <a:rPr lang="en-US" altLang="zh-TW" sz="3600" dirty="0"/>
              <a:t> Food Company</a:t>
            </a:r>
            <a:br>
              <a:rPr lang="en-US" altLang="zh-TW" sz="3600" dirty="0"/>
            </a:br>
            <a:endParaRPr lang="zh-TW" altLang="en-US" sz="3600" dirty="0"/>
          </a:p>
        </p:txBody>
      </p:sp>
      <p:pic>
        <p:nvPicPr>
          <p:cNvPr id="5" name="Picture 3" descr="SANY006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548680"/>
            <a:ext cx="3187923" cy="42505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057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憶霖紀文1"/>
          <p:cNvPicPr>
            <a:picLocks noChangeAspect="1" noChangeArrowheads="1"/>
          </p:cNvPicPr>
          <p:nvPr/>
        </p:nvPicPr>
        <p:blipFill rotWithShape="1">
          <a:blip r:embed="rId2">
            <a:extLst>
              <a:ext uri="{28A0092B-C50C-407E-A947-70E740481C1C}">
                <a14:useLocalDpi xmlns:a14="http://schemas.microsoft.com/office/drawing/2010/main" val="0"/>
              </a:ext>
            </a:extLst>
          </a:blip>
          <a:srcRect r="15099" b="8842"/>
          <a:stretch/>
        </p:blipFill>
        <p:spPr bwMode="auto">
          <a:xfrm>
            <a:off x="1259632" y="980728"/>
            <a:ext cx="6984384" cy="4998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063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1"/>
          <p:cNvGrpSpPr>
            <a:grpSpLocks noChangeAspect="1"/>
          </p:cNvGrpSpPr>
          <p:nvPr/>
        </p:nvGrpSpPr>
        <p:grpSpPr bwMode="auto">
          <a:xfrm>
            <a:off x="0" y="613007"/>
            <a:ext cx="9175826" cy="5515334"/>
            <a:chOff x="857" y="4704"/>
            <a:chExt cx="10885" cy="6543"/>
          </a:xfrm>
        </p:grpSpPr>
        <p:sp>
          <p:nvSpPr>
            <p:cNvPr id="4" name="AutoShape 195"/>
            <p:cNvSpPr>
              <a:spLocks noChangeAspect="1" noChangeArrowheads="1" noTextEdit="1"/>
            </p:cNvSpPr>
            <p:nvPr/>
          </p:nvSpPr>
          <p:spPr bwMode="auto">
            <a:xfrm>
              <a:off x="857" y="4762"/>
              <a:ext cx="10885" cy="6485"/>
            </a:xfrm>
            <a:prstGeom prst="rect">
              <a:avLst/>
            </a:prstGeom>
            <a:noFill/>
            <a:ln w="9525">
              <a:solidFill>
                <a:srgbClr val="D8D8D8"/>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5" name="Group 11"/>
            <p:cNvGrpSpPr>
              <a:grpSpLocks/>
            </p:cNvGrpSpPr>
            <p:nvPr/>
          </p:nvGrpSpPr>
          <p:grpSpPr bwMode="auto">
            <a:xfrm>
              <a:off x="1347" y="5748"/>
              <a:ext cx="4525" cy="4759"/>
              <a:chOff x="1571" y="5748"/>
              <a:chExt cx="4525" cy="4759"/>
            </a:xfrm>
          </p:grpSpPr>
          <p:sp>
            <p:nvSpPr>
              <p:cNvPr id="14" name="AutoShape 194" descr="淺色右斜對角線"/>
              <p:cNvSpPr>
                <a:spLocks noChangeArrowheads="1"/>
              </p:cNvSpPr>
              <p:nvPr/>
            </p:nvSpPr>
            <p:spPr bwMode="auto">
              <a:xfrm>
                <a:off x="1571" y="5748"/>
                <a:ext cx="4525" cy="4759"/>
              </a:xfrm>
              <a:prstGeom prst="flowChartProcess">
                <a:avLst/>
              </a:prstGeom>
              <a:pattFill prst="ltUpDiag">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 name="AutoShape 193"/>
              <p:cNvSpPr>
                <a:spLocks noChangeArrowheads="1"/>
              </p:cNvSpPr>
              <p:nvPr/>
            </p:nvSpPr>
            <p:spPr bwMode="auto">
              <a:xfrm>
                <a:off x="1655" y="5820"/>
                <a:ext cx="4352" cy="4604"/>
              </a:xfrm>
              <a:prstGeom prst="flowChart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 name="AutoShape 192"/>
              <p:cNvSpPr>
                <a:spLocks noChangeArrowheads="1"/>
              </p:cNvSpPr>
              <p:nvPr/>
            </p:nvSpPr>
            <p:spPr bwMode="auto">
              <a:xfrm>
                <a:off x="3249" y="6129"/>
                <a:ext cx="73" cy="3465"/>
              </a:xfrm>
              <a:prstGeom prst="flowChartProcess">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 name="AutoShape 191" descr="50%"/>
              <p:cNvSpPr>
                <a:spLocks noChangeArrowheads="1"/>
              </p:cNvSpPr>
              <p:nvPr/>
            </p:nvSpPr>
            <p:spPr bwMode="auto">
              <a:xfrm>
                <a:off x="3554" y="6564"/>
                <a:ext cx="52" cy="2758"/>
              </a:xfrm>
              <a:prstGeom prst="flowChartProcess">
                <a:avLst/>
              </a:prstGeom>
              <a:pattFill prst="pct50">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 name="AutoShape 190" descr="50%"/>
              <p:cNvSpPr>
                <a:spLocks noChangeArrowheads="1"/>
              </p:cNvSpPr>
              <p:nvPr/>
            </p:nvSpPr>
            <p:spPr bwMode="auto">
              <a:xfrm>
                <a:off x="2907" y="6564"/>
                <a:ext cx="52" cy="2758"/>
              </a:xfrm>
              <a:prstGeom prst="flowChartProcess">
                <a:avLst/>
              </a:prstGeom>
              <a:pattFill prst="pct50">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9" name="Group 171"/>
              <p:cNvGrpSpPr>
                <a:grpSpLocks/>
              </p:cNvGrpSpPr>
              <p:nvPr/>
            </p:nvGrpSpPr>
            <p:grpSpPr bwMode="auto">
              <a:xfrm>
                <a:off x="2106" y="5960"/>
                <a:ext cx="1167" cy="663"/>
                <a:chOff x="4001" y="4356"/>
                <a:chExt cx="874" cy="477"/>
              </a:xfrm>
            </p:grpSpPr>
            <p:grpSp>
              <p:nvGrpSpPr>
                <p:cNvPr id="179" name="Group 173"/>
                <p:cNvGrpSpPr>
                  <a:grpSpLocks/>
                </p:cNvGrpSpPr>
                <p:nvPr/>
              </p:nvGrpSpPr>
              <p:grpSpPr bwMode="auto">
                <a:xfrm>
                  <a:off x="4001" y="4356"/>
                  <a:ext cx="874" cy="393"/>
                  <a:chOff x="2591" y="5306"/>
                  <a:chExt cx="875" cy="395"/>
                </a:xfrm>
              </p:grpSpPr>
              <p:grpSp>
                <p:nvGrpSpPr>
                  <p:cNvPr id="181" name="Group 175"/>
                  <p:cNvGrpSpPr>
                    <a:grpSpLocks/>
                  </p:cNvGrpSpPr>
                  <p:nvPr/>
                </p:nvGrpSpPr>
                <p:grpSpPr bwMode="auto">
                  <a:xfrm>
                    <a:off x="2951" y="5306"/>
                    <a:ext cx="515" cy="328"/>
                    <a:chOff x="2951" y="5306"/>
                    <a:chExt cx="515" cy="328"/>
                  </a:xfrm>
                </p:grpSpPr>
                <p:sp>
                  <p:nvSpPr>
                    <p:cNvPr id="183" name="Rectangle 189" descr="淺色左斜對角線"/>
                    <p:cNvSpPr>
                      <a:spLocks noChangeArrowheads="1"/>
                    </p:cNvSpPr>
                    <p:nvPr/>
                  </p:nvSpPr>
                  <p:spPr bwMode="auto">
                    <a:xfrm rot="16200000">
                      <a:off x="3335" y="5392"/>
                      <a:ext cx="102" cy="155"/>
                    </a:xfrm>
                    <a:prstGeom prst="rect">
                      <a:avLst/>
                    </a:prstGeom>
                    <a:pattFill prst="ltDnDiag">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4" name="Rectangle 188"/>
                    <p:cNvSpPr>
                      <a:spLocks noChangeArrowheads="1"/>
                    </p:cNvSpPr>
                    <p:nvPr/>
                  </p:nvSpPr>
                  <p:spPr bwMode="auto">
                    <a:xfrm rot="16200000">
                      <a:off x="3180" y="5394"/>
                      <a:ext cx="101" cy="15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5" name="Rectangle 187"/>
                    <p:cNvSpPr>
                      <a:spLocks noChangeArrowheads="1"/>
                    </p:cNvSpPr>
                    <p:nvPr/>
                  </p:nvSpPr>
                  <p:spPr bwMode="auto">
                    <a:xfrm rot="16200000">
                      <a:off x="2997" y="5417"/>
                      <a:ext cx="102" cy="1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6" name="Rectangle 186"/>
                    <p:cNvSpPr>
                      <a:spLocks noChangeArrowheads="1"/>
                    </p:cNvSpPr>
                    <p:nvPr/>
                  </p:nvSpPr>
                  <p:spPr bwMode="auto">
                    <a:xfrm rot="16200000">
                      <a:off x="3014" y="5457"/>
                      <a:ext cx="328" cy="2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7" name="Rectangle 185"/>
                    <p:cNvSpPr>
                      <a:spLocks noChangeArrowheads="1"/>
                    </p:cNvSpPr>
                    <p:nvPr/>
                  </p:nvSpPr>
                  <p:spPr bwMode="auto">
                    <a:xfrm rot="16200000">
                      <a:off x="3040" y="5457"/>
                      <a:ext cx="328" cy="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8" name="Rectangle 184"/>
                    <p:cNvSpPr>
                      <a:spLocks noChangeArrowheads="1"/>
                    </p:cNvSpPr>
                    <p:nvPr/>
                  </p:nvSpPr>
                  <p:spPr bwMode="auto">
                    <a:xfrm rot="16200000">
                      <a:off x="2967" y="5436"/>
                      <a:ext cx="328" cy="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89" name="Rectangle 183"/>
                    <p:cNvSpPr>
                      <a:spLocks noChangeArrowheads="1"/>
                    </p:cNvSpPr>
                    <p:nvPr/>
                  </p:nvSpPr>
                  <p:spPr bwMode="auto">
                    <a:xfrm rot="16200000">
                      <a:off x="3060" y="5581"/>
                      <a:ext cx="39"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0" name="Rectangle 182"/>
                    <p:cNvSpPr>
                      <a:spLocks noChangeArrowheads="1"/>
                    </p:cNvSpPr>
                    <p:nvPr/>
                  </p:nvSpPr>
                  <p:spPr bwMode="auto">
                    <a:xfrm rot="16200000">
                      <a:off x="3062" y="5443"/>
                      <a:ext cx="40"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1" name="Rectangle 181"/>
                    <p:cNvSpPr>
                      <a:spLocks noChangeArrowheads="1"/>
                    </p:cNvSpPr>
                    <p:nvPr/>
                  </p:nvSpPr>
                  <p:spPr bwMode="auto">
                    <a:xfrm rot="16200000">
                      <a:off x="3062" y="5318"/>
                      <a:ext cx="39"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2" name="Rectangle 180"/>
                    <p:cNvSpPr>
                      <a:spLocks noChangeArrowheads="1"/>
                    </p:cNvSpPr>
                    <p:nvPr/>
                  </p:nvSpPr>
                  <p:spPr bwMode="auto">
                    <a:xfrm rot="16200000">
                      <a:off x="3220" y="5580"/>
                      <a:ext cx="39" cy="4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3" name="Rectangle 179"/>
                    <p:cNvSpPr>
                      <a:spLocks noChangeArrowheads="1"/>
                    </p:cNvSpPr>
                    <p:nvPr/>
                  </p:nvSpPr>
                  <p:spPr bwMode="auto">
                    <a:xfrm rot="16200000">
                      <a:off x="3220" y="5442"/>
                      <a:ext cx="40" cy="4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4" name="Rectangle 178"/>
                    <p:cNvSpPr>
                      <a:spLocks noChangeArrowheads="1"/>
                    </p:cNvSpPr>
                    <p:nvPr/>
                  </p:nvSpPr>
                  <p:spPr bwMode="auto">
                    <a:xfrm rot="16200000">
                      <a:off x="3221" y="5310"/>
                      <a:ext cx="39"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5" name="Rectangle 177"/>
                    <p:cNvSpPr>
                      <a:spLocks noChangeArrowheads="1"/>
                    </p:cNvSpPr>
                    <p:nvPr/>
                  </p:nvSpPr>
                  <p:spPr bwMode="auto">
                    <a:xfrm rot="16200000">
                      <a:off x="3360" y="5390"/>
                      <a:ext cx="52" cy="1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6" name="Rectangle 176"/>
                    <p:cNvSpPr>
                      <a:spLocks noChangeArrowheads="1"/>
                    </p:cNvSpPr>
                    <p:nvPr/>
                  </p:nvSpPr>
                  <p:spPr bwMode="auto">
                    <a:xfrm rot="16200000">
                      <a:off x="2924" y="5447"/>
                      <a:ext cx="103" cy="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82" name="Arc 174"/>
                  <p:cNvSpPr>
                    <a:spLocks/>
                  </p:cNvSpPr>
                  <p:nvPr/>
                </p:nvSpPr>
                <p:spPr bwMode="auto">
                  <a:xfrm flipH="1">
                    <a:off x="2591" y="5421"/>
                    <a:ext cx="359" cy="280"/>
                  </a:xfrm>
                  <a:custGeom>
                    <a:avLst/>
                    <a:gdLst>
                      <a:gd name="G0" fmla="+- 0 0 0"/>
                      <a:gd name="G1" fmla="+- 21600 0 0"/>
                      <a:gd name="G2" fmla="+- 21600 0 0"/>
                      <a:gd name="T0" fmla="*/ 0 w 13833"/>
                      <a:gd name="T1" fmla="*/ 0 h 21600"/>
                      <a:gd name="T2" fmla="*/ 13833 w 13833"/>
                      <a:gd name="T3" fmla="*/ 5011 h 21600"/>
                      <a:gd name="T4" fmla="*/ 0 w 13833"/>
                      <a:gd name="T5" fmla="*/ 21600 h 21600"/>
                    </a:gdLst>
                    <a:ahLst/>
                    <a:cxnLst>
                      <a:cxn ang="0">
                        <a:pos x="T0" y="T1"/>
                      </a:cxn>
                      <a:cxn ang="0">
                        <a:pos x="T2" y="T3"/>
                      </a:cxn>
                      <a:cxn ang="0">
                        <a:pos x="T4" y="T5"/>
                      </a:cxn>
                    </a:cxnLst>
                    <a:rect l="0" t="0" r="r" b="b"/>
                    <a:pathLst>
                      <a:path w="13833" h="21600" fill="none" extrusionOk="0">
                        <a:moveTo>
                          <a:pt x="-1" y="0"/>
                        </a:moveTo>
                        <a:cubicBezTo>
                          <a:pt x="5055" y="0"/>
                          <a:pt x="9950" y="1773"/>
                          <a:pt x="13833" y="5010"/>
                        </a:cubicBezTo>
                      </a:path>
                      <a:path w="13833" h="21600" stroke="0" extrusionOk="0">
                        <a:moveTo>
                          <a:pt x="-1" y="0"/>
                        </a:moveTo>
                        <a:cubicBezTo>
                          <a:pt x="5055" y="0"/>
                          <a:pt x="9950" y="1773"/>
                          <a:pt x="13833" y="501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80" name="Arc 172"/>
                <p:cNvSpPr>
                  <a:spLocks/>
                </p:cNvSpPr>
                <p:nvPr/>
              </p:nvSpPr>
              <p:spPr bwMode="auto">
                <a:xfrm flipH="1">
                  <a:off x="4001" y="4554"/>
                  <a:ext cx="358" cy="279"/>
                </a:xfrm>
                <a:custGeom>
                  <a:avLst/>
                  <a:gdLst>
                    <a:gd name="G0" fmla="+- 0 0 0"/>
                    <a:gd name="G1" fmla="+- 21600 0 0"/>
                    <a:gd name="G2" fmla="+- 21600 0 0"/>
                    <a:gd name="T0" fmla="*/ 0 w 13833"/>
                    <a:gd name="T1" fmla="*/ 0 h 21600"/>
                    <a:gd name="T2" fmla="*/ 13833 w 13833"/>
                    <a:gd name="T3" fmla="*/ 5011 h 21600"/>
                    <a:gd name="T4" fmla="*/ 0 w 13833"/>
                    <a:gd name="T5" fmla="*/ 21600 h 21600"/>
                  </a:gdLst>
                  <a:ahLst/>
                  <a:cxnLst>
                    <a:cxn ang="0">
                      <a:pos x="T0" y="T1"/>
                    </a:cxn>
                    <a:cxn ang="0">
                      <a:pos x="T2" y="T3"/>
                    </a:cxn>
                    <a:cxn ang="0">
                      <a:pos x="T4" y="T5"/>
                    </a:cxn>
                  </a:cxnLst>
                  <a:rect l="0" t="0" r="r" b="b"/>
                  <a:pathLst>
                    <a:path w="13833" h="21600" fill="none" extrusionOk="0">
                      <a:moveTo>
                        <a:pt x="-1" y="0"/>
                      </a:moveTo>
                      <a:cubicBezTo>
                        <a:pt x="5055" y="0"/>
                        <a:pt x="9950" y="1773"/>
                        <a:pt x="13833" y="5010"/>
                      </a:cubicBezTo>
                    </a:path>
                    <a:path w="13833" h="21600" stroke="0" extrusionOk="0">
                      <a:moveTo>
                        <a:pt x="-1" y="0"/>
                      </a:moveTo>
                      <a:cubicBezTo>
                        <a:pt x="5055" y="0"/>
                        <a:pt x="9950" y="1773"/>
                        <a:pt x="13833" y="501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20" name="AutoShape 170"/>
              <p:cNvSpPr>
                <a:spLocks noChangeShapeType="1"/>
              </p:cNvSpPr>
              <p:nvPr/>
            </p:nvSpPr>
            <p:spPr bwMode="auto">
              <a:xfrm>
                <a:off x="2900" y="6627"/>
                <a:ext cx="0" cy="2758"/>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1" name="AutoShape 169"/>
              <p:cNvSpPr>
                <a:spLocks noChangeShapeType="1"/>
              </p:cNvSpPr>
              <p:nvPr/>
            </p:nvSpPr>
            <p:spPr bwMode="auto">
              <a:xfrm>
                <a:off x="2960" y="6581"/>
                <a:ext cx="1" cy="292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22" name="Group 163"/>
              <p:cNvGrpSpPr>
                <a:grpSpLocks/>
              </p:cNvGrpSpPr>
              <p:nvPr/>
            </p:nvGrpSpPr>
            <p:grpSpPr bwMode="auto">
              <a:xfrm rot="-1635320">
                <a:off x="2936" y="8888"/>
                <a:ext cx="741" cy="988"/>
                <a:chOff x="4107" y="8519"/>
                <a:chExt cx="808" cy="1037"/>
              </a:xfrm>
            </p:grpSpPr>
            <p:sp>
              <p:nvSpPr>
                <p:cNvPr id="174" name="AutoShape 168"/>
                <p:cNvSpPr>
                  <a:spLocks noChangeArrowheads="1"/>
                </p:cNvSpPr>
                <p:nvPr/>
              </p:nvSpPr>
              <p:spPr bwMode="auto">
                <a:xfrm rot="3596491">
                  <a:off x="4051" y="8693"/>
                  <a:ext cx="960" cy="611"/>
                </a:xfrm>
                <a:prstGeom prst="flowChartMagneticDrum">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5" name="AutoShape 167" descr="20%"/>
                <p:cNvSpPr>
                  <a:spLocks noChangeArrowheads="1"/>
                </p:cNvSpPr>
                <p:nvPr/>
              </p:nvSpPr>
              <p:spPr bwMode="auto">
                <a:xfrm rot="-1702700">
                  <a:off x="4107" y="8915"/>
                  <a:ext cx="171" cy="321"/>
                </a:xfrm>
                <a:prstGeom prst="flowChartInternalStorage">
                  <a:avLst/>
                </a:prstGeom>
                <a:pattFill prst="pct20">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6" name="AutoShape 166" descr="50%"/>
                <p:cNvSpPr>
                  <a:spLocks noChangeArrowheads="1"/>
                </p:cNvSpPr>
                <p:nvPr/>
              </p:nvSpPr>
              <p:spPr bwMode="auto">
                <a:xfrm rot="3730741">
                  <a:off x="4291" y="8698"/>
                  <a:ext cx="402" cy="386"/>
                </a:xfrm>
                <a:prstGeom prst="flowChartOnlineStorage">
                  <a:avLst/>
                </a:prstGeom>
                <a:pattFill prst="pct50">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7" name="AutoShape 165" descr="鋸齒"/>
                <p:cNvSpPr>
                  <a:spLocks noChangeArrowheads="1"/>
                </p:cNvSpPr>
                <p:nvPr/>
              </p:nvSpPr>
              <p:spPr bwMode="auto">
                <a:xfrm rot="3534467">
                  <a:off x="4576" y="9154"/>
                  <a:ext cx="284" cy="335"/>
                </a:xfrm>
                <a:prstGeom prst="flowChartMagneticDrum">
                  <a:avLst/>
                </a:prstGeom>
                <a:pattFill prst="zigZag">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8" name="AutoShape 164" descr="點線菱形"/>
                <p:cNvSpPr>
                  <a:spLocks noChangeArrowheads="1"/>
                </p:cNvSpPr>
                <p:nvPr/>
              </p:nvSpPr>
              <p:spPr bwMode="auto">
                <a:xfrm rot="3534467">
                  <a:off x="4709" y="9350"/>
                  <a:ext cx="190" cy="222"/>
                </a:xfrm>
                <a:prstGeom prst="flowChartMagneticDrum">
                  <a:avLst/>
                </a:prstGeom>
                <a:pattFill prst="dotDmnd">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23" name="AutoShape 162"/>
              <p:cNvSpPr>
                <a:spLocks noChangeArrowheads="1"/>
              </p:cNvSpPr>
              <p:nvPr/>
            </p:nvSpPr>
            <p:spPr bwMode="auto">
              <a:xfrm rot="10800000" flipH="1">
                <a:off x="3317" y="7046"/>
                <a:ext cx="1495" cy="738"/>
              </a:xfrm>
              <a:custGeom>
                <a:avLst/>
                <a:gdLst>
                  <a:gd name="G0" fmla="+- 10435 0 0"/>
                  <a:gd name="G1" fmla="+- 10435 0 0"/>
                  <a:gd name="G2" fmla="+- 0 0 0"/>
                  <a:gd name="G3" fmla="+- 21600 0 10435"/>
                  <a:gd name="G4" fmla="+- 21600 0 10435"/>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20894 h 21600"/>
                  <a:gd name="T4" fmla="*/ 10800 w 21600"/>
                  <a:gd name="T5" fmla="*/ 21600 h 21600"/>
                  <a:gd name="T6" fmla="*/ 21600 w 21600"/>
                  <a:gd name="T7" fmla="*/ 20894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10435" y="0"/>
                    </a:lnTo>
                    <a:lnTo>
                      <a:pt x="10435" y="0"/>
                    </a:lnTo>
                    <a:lnTo>
                      <a:pt x="10435" y="20188"/>
                    </a:lnTo>
                    <a:lnTo>
                      <a:pt x="0" y="20188"/>
                    </a:lnTo>
                    <a:lnTo>
                      <a:pt x="0" y="20188"/>
                    </a:lnTo>
                    <a:lnTo>
                      <a:pt x="0" y="20894"/>
                    </a:lnTo>
                    <a:lnTo>
                      <a:pt x="0" y="21600"/>
                    </a:lnTo>
                    <a:lnTo>
                      <a:pt x="0" y="21600"/>
                    </a:lnTo>
                    <a:lnTo>
                      <a:pt x="21600" y="21600"/>
                    </a:lnTo>
                    <a:lnTo>
                      <a:pt x="21600" y="21600"/>
                    </a:lnTo>
                    <a:lnTo>
                      <a:pt x="21600" y="20894"/>
                    </a:lnTo>
                    <a:lnTo>
                      <a:pt x="21600" y="20188"/>
                    </a:lnTo>
                    <a:lnTo>
                      <a:pt x="21600" y="20188"/>
                    </a:lnTo>
                    <a:lnTo>
                      <a:pt x="11165" y="20188"/>
                    </a:lnTo>
                    <a:lnTo>
                      <a:pt x="11165" y="0"/>
                    </a:lnTo>
                    <a:lnTo>
                      <a:pt x="11165" y="0"/>
                    </a:lnTo>
                    <a:close/>
                  </a:path>
                </a:pathLst>
              </a:cu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4" name="AutoShape 161" descr="50%"/>
              <p:cNvSpPr>
                <a:spLocks noChangeArrowheads="1"/>
              </p:cNvSpPr>
              <p:nvPr/>
            </p:nvSpPr>
            <p:spPr bwMode="auto">
              <a:xfrm>
                <a:off x="3978" y="7000"/>
                <a:ext cx="166" cy="136"/>
              </a:xfrm>
              <a:prstGeom prst="flowChartMagneticDrum">
                <a:avLst/>
              </a:prstGeom>
              <a:pattFill prst="pct50">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5" name="AutoShape 160" descr="50%"/>
              <p:cNvSpPr>
                <a:spLocks noChangeArrowheads="1"/>
              </p:cNvSpPr>
              <p:nvPr/>
            </p:nvSpPr>
            <p:spPr bwMode="auto">
              <a:xfrm rot="16200000">
                <a:off x="3979" y="7675"/>
                <a:ext cx="167" cy="156"/>
              </a:xfrm>
              <a:prstGeom prst="flowChartMagneticDrum">
                <a:avLst/>
              </a:prstGeom>
              <a:pattFill prst="pct50">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6" name="AutoShape 159"/>
              <p:cNvSpPr>
                <a:spLocks noChangeShapeType="1"/>
              </p:cNvSpPr>
              <p:nvPr/>
            </p:nvSpPr>
            <p:spPr bwMode="auto">
              <a:xfrm>
                <a:off x="4027" y="7836"/>
                <a:ext cx="1" cy="433"/>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7" name="AutoShape 158"/>
              <p:cNvSpPr>
                <a:spLocks noChangeShapeType="1"/>
              </p:cNvSpPr>
              <p:nvPr/>
            </p:nvSpPr>
            <p:spPr bwMode="auto">
              <a:xfrm>
                <a:off x="4082" y="7836"/>
                <a:ext cx="1" cy="487"/>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8" name="AutoShape 157"/>
              <p:cNvSpPr>
                <a:spLocks noChangeShapeType="1"/>
              </p:cNvSpPr>
              <p:nvPr/>
            </p:nvSpPr>
            <p:spPr bwMode="auto">
              <a:xfrm>
                <a:off x="4085" y="8309"/>
                <a:ext cx="232" cy="12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29" name="AutoShape 156"/>
              <p:cNvSpPr>
                <a:spLocks noChangeShapeType="1"/>
              </p:cNvSpPr>
              <p:nvPr/>
            </p:nvSpPr>
            <p:spPr bwMode="auto">
              <a:xfrm>
                <a:off x="4033" y="8372"/>
                <a:ext cx="233" cy="12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0" name="Oval 155" descr="50%"/>
              <p:cNvSpPr>
                <a:spLocks noChangeArrowheads="1"/>
              </p:cNvSpPr>
              <p:nvPr/>
            </p:nvSpPr>
            <p:spPr bwMode="auto">
              <a:xfrm rot="-2608094">
                <a:off x="4255" y="8444"/>
                <a:ext cx="104" cy="53"/>
              </a:xfrm>
              <a:prstGeom prst="ellipse">
                <a:avLst/>
              </a:prstGeom>
              <a:pattFill prst="pct50">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1" name="AutoShape 154"/>
              <p:cNvSpPr>
                <a:spLocks noChangeShapeType="1"/>
              </p:cNvSpPr>
              <p:nvPr/>
            </p:nvSpPr>
            <p:spPr bwMode="auto">
              <a:xfrm>
                <a:off x="3796" y="8245"/>
                <a:ext cx="232" cy="12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2" name="AutoShape 153"/>
              <p:cNvSpPr>
                <a:spLocks noChangeShapeType="1"/>
              </p:cNvSpPr>
              <p:nvPr/>
            </p:nvSpPr>
            <p:spPr bwMode="auto">
              <a:xfrm>
                <a:off x="3725" y="8155"/>
                <a:ext cx="303" cy="12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3" name="AutoShape 152"/>
              <p:cNvSpPr>
                <a:spLocks noChangeShapeType="1"/>
              </p:cNvSpPr>
              <p:nvPr/>
            </p:nvSpPr>
            <p:spPr bwMode="auto">
              <a:xfrm>
                <a:off x="3329" y="9968"/>
                <a:ext cx="676"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4" name="AutoShape 151"/>
              <p:cNvSpPr>
                <a:spLocks noChangeShapeType="1"/>
              </p:cNvSpPr>
              <p:nvPr/>
            </p:nvSpPr>
            <p:spPr bwMode="auto">
              <a:xfrm>
                <a:off x="3731" y="8155"/>
                <a:ext cx="1" cy="1513"/>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5" name="AutoShape 150"/>
              <p:cNvSpPr>
                <a:spLocks noChangeShapeType="1"/>
              </p:cNvSpPr>
              <p:nvPr/>
            </p:nvSpPr>
            <p:spPr bwMode="auto">
              <a:xfrm>
                <a:off x="3800" y="8255"/>
                <a:ext cx="0" cy="140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6" name="AutoShape 149" descr="50%"/>
              <p:cNvSpPr>
                <a:spLocks noChangeArrowheads="1"/>
              </p:cNvSpPr>
              <p:nvPr/>
            </p:nvSpPr>
            <p:spPr bwMode="auto">
              <a:xfrm rot="23514181">
                <a:off x="3728" y="9529"/>
                <a:ext cx="74" cy="163"/>
              </a:xfrm>
              <a:prstGeom prst="flowChartMagneticDrum">
                <a:avLst/>
              </a:prstGeom>
              <a:pattFill prst="pct50">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7" name="AutoShape 148" descr="50%"/>
              <p:cNvSpPr>
                <a:spLocks noChangeArrowheads="1"/>
              </p:cNvSpPr>
              <p:nvPr/>
            </p:nvSpPr>
            <p:spPr bwMode="auto">
              <a:xfrm>
                <a:off x="3210" y="6996"/>
                <a:ext cx="165" cy="136"/>
              </a:xfrm>
              <a:prstGeom prst="flowChartMagneticDrum">
                <a:avLst/>
              </a:prstGeom>
              <a:pattFill prst="pct50">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38" name="AutoShape 147" descr="50%"/>
              <p:cNvSpPr>
                <a:spLocks noChangeArrowheads="1"/>
              </p:cNvSpPr>
              <p:nvPr/>
            </p:nvSpPr>
            <p:spPr bwMode="auto">
              <a:xfrm>
                <a:off x="4676" y="7000"/>
                <a:ext cx="165" cy="136"/>
              </a:xfrm>
              <a:prstGeom prst="flowChartMagneticDrum">
                <a:avLst/>
              </a:prstGeom>
              <a:pattFill prst="pct50">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39" name="Group 93"/>
              <p:cNvGrpSpPr>
                <a:grpSpLocks/>
              </p:cNvGrpSpPr>
              <p:nvPr/>
            </p:nvGrpSpPr>
            <p:grpSpPr bwMode="auto">
              <a:xfrm>
                <a:off x="1783" y="6116"/>
                <a:ext cx="713" cy="4172"/>
                <a:chOff x="2800" y="5643"/>
                <a:chExt cx="777" cy="4373"/>
              </a:xfrm>
            </p:grpSpPr>
            <p:sp>
              <p:nvSpPr>
                <p:cNvPr id="121" name="Rectangle 146"/>
                <p:cNvSpPr>
                  <a:spLocks noChangeArrowheads="1"/>
                </p:cNvSpPr>
                <p:nvPr/>
              </p:nvSpPr>
              <p:spPr bwMode="auto">
                <a:xfrm>
                  <a:off x="2889" y="9552"/>
                  <a:ext cx="598" cy="46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22" name="Group 96"/>
                <p:cNvGrpSpPr>
                  <a:grpSpLocks/>
                </p:cNvGrpSpPr>
                <p:nvPr/>
              </p:nvGrpSpPr>
              <p:grpSpPr bwMode="auto">
                <a:xfrm>
                  <a:off x="2800" y="5656"/>
                  <a:ext cx="777" cy="4072"/>
                  <a:chOff x="2801" y="5657"/>
                  <a:chExt cx="778" cy="4075"/>
                </a:xfrm>
              </p:grpSpPr>
              <p:sp>
                <p:nvSpPr>
                  <p:cNvPr id="125" name="Rectangle 145"/>
                  <p:cNvSpPr>
                    <a:spLocks noChangeArrowheads="1"/>
                  </p:cNvSpPr>
                  <p:nvPr/>
                </p:nvSpPr>
                <p:spPr bwMode="auto">
                  <a:xfrm>
                    <a:off x="2945" y="6960"/>
                    <a:ext cx="471" cy="26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26" name="Group 134"/>
                  <p:cNvGrpSpPr>
                    <a:grpSpLocks/>
                  </p:cNvGrpSpPr>
                  <p:nvPr/>
                </p:nvGrpSpPr>
                <p:grpSpPr bwMode="auto">
                  <a:xfrm>
                    <a:off x="2804" y="6520"/>
                    <a:ext cx="775" cy="507"/>
                    <a:chOff x="3979" y="11069"/>
                    <a:chExt cx="528" cy="624"/>
                  </a:xfrm>
                </p:grpSpPr>
                <p:sp>
                  <p:nvSpPr>
                    <p:cNvPr id="164" name="Rectangle 144"/>
                    <p:cNvSpPr>
                      <a:spLocks noChangeArrowheads="1"/>
                    </p:cNvSpPr>
                    <p:nvPr/>
                  </p:nvSpPr>
                  <p:spPr bwMode="auto">
                    <a:xfrm>
                      <a:off x="4082" y="11069"/>
                      <a:ext cx="320" cy="3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5" name="Rectangle 143"/>
                    <p:cNvSpPr>
                      <a:spLocks noChangeArrowheads="1"/>
                    </p:cNvSpPr>
                    <p:nvPr/>
                  </p:nvSpPr>
                  <p:spPr bwMode="auto">
                    <a:xfrm>
                      <a:off x="3979" y="11499"/>
                      <a:ext cx="528" cy="5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6" name="Rectangle 142"/>
                    <p:cNvSpPr>
                      <a:spLocks noChangeArrowheads="1"/>
                    </p:cNvSpPr>
                    <p:nvPr/>
                  </p:nvSpPr>
                  <p:spPr bwMode="auto">
                    <a:xfrm>
                      <a:off x="3979" y="11551"/>
                      <a:ext cx="528" cy="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7" name="Rectangle 141"/>
                    <p:cNvSpPr>
                      <a:spLocks noChangeArrowheads="1"/>
                    </p:cNvSpPr>
                    <p:nvPr/>
                  </p:nvSpPr>
                  <p:spPr bwMode="auto">
                    <a:xfrm>
                      <a:off x="3979" y="11367"/>
                      <a:ext cx="528" cy="1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8" name="Rectangle 140"/>
                    <p:cNvSpPr>
                      <a:spLocks noChangeArrowheads="1"/>
                    </p:cNvSpPr>
                    <p:nvPr/>
                  </p:nvSpPr>
                  <p:spPr bwMode="auto">
                    <a:xfrm>
                      <a:off x="3998" y="11288"/>
                      <a:ext cx="64" cy="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9" name="Rectangle 139"/>
                    <p:cNvSpPr>
                      <a:spLocks noChangeArrowheads="1"/>
                    </p:cNvSpPr>
                    <p:nvPr/>
                  </p:nvSpPr>
                  <p:spPr bwMode="auto">
                    <a:xfrm>
                      <a:off x="4218" y="11291"/>
                      <a:ext cx="66" cy="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0" name="Rectangle 138"/>
                    <p:cNvSpPr>
                      <a:spLocks noChangeArrowheads="1"/>
                    </p:cNvSpPr>
                    <p:nvPr/>
                  </p:nvSpPr>
                  <p:spPr bwMode="auto">
                    <a:xfrm>
                      <a:off x="4420" y="11291"/>
                      <a:ext cx="64" cy="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1" name="Rectangle 137"/>
                    <p:cNvSpPr>
                      <a:spLocks noChangeArrowheads="1"/>
                    </p:cNvSpPr>
                    <p:nvPr/>
                  </p:nvSpPr>
                  <p:spPr bwMode="auto">
                    <a:xfrm>
                      <a:off x="3999" y="11602"/>
                      <a:ext cx="64" cy="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2" name="Rectangle 136"/>
                    <p:cNvSpPr>
                      <a:spLocks noChangeArrowheads="1"/>
                    </p:cNvSpPr>
                    <p:nvPr/>
                  </p:nvSpPr>
                  <p:spPr bwMode="auto">
                    <a:xfrm>
                      <a:off x="4218" y="11602"/>
                      <a:ext cx="66" cy="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3" name="Rectangle 135"/>
                    <p:cNvSpPr>
                      <a:spLocks noChangeArrowheads="1"/>
                    </p:cNvSpPr>
                    <p:nvPr/>
                  </p:nvSpPr>
                  <p:spPr bwMode="auto">
                    <a:xfrm>
                      <a:off x="4432" y="11604"/>
                      <a:ext cx="62" cy="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grpSp>
                <p:nvGrpSpPr>
                  <p:cNvPr id="127" name="Group 127"/>
                  <p:cNvGrpSpPr>
                    <a:grpSpLocks/>
                  </p:cNvGrpSpPr>
                  <p:nvPr/>
                </p:nvGrpSpPr>
                <p:grpSpPr bwMode="auto">
                  <a:xfrm>
                    <a:off x="2801" y="9487"/>
                    <a:ext cx="776" cy="245"/>
                    <a:chOff x="3978" y="13349"/>
                    <a:chExt cx="528" cy="349"/>
                  </a:xfrm>
                </p:grpSpPr>
                <p:sp>
                  <p:nvSpPr>
                    <p:cNvPr id="158" name="Rectangle 133"/>
                    <p:cNvSpPr>
                      <a:spLocks noChangeArrowheads="1"/>
                    </p:cNvSpPr>
                    <p:nvPr/>
                  </p:nvSpPr>
                  <p:spPr bwMode="auto">
                    <a:xfrm>
                      <a:off x="3979" y="13443"/>
                      <a:ext cx="527" cy="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9" name="Rectangle 132"/>
                    <p:cNvSpPr>
                      <a:spLocks noChangeArrowheads="1"/>
                    </p:cNvSpPr>
                    <p:nvPr/>
                  </p:nvSpPr>
                  <p:spPr bwMode="auto">
                    <a:xfrm>
                      <a:off x="3978" y="13493"/>
                      <a:ext cx="528" cy="5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0" name="Rectangle 131"/>
                    <p:cNvSpPr>
                      <a:spLocks noChangeArrowheads="1"/>
                    </p:cNvSpPr>
                    <p:nvPr/>
                  </p:nvSpPr>
                  <p:spPr bwMode="auto">
                    <a:xfrm>
                      <a:off x="4082" y="13545"/>
                      <a:ext cx="318" cy="15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1" name="Rectangle 130"/>
                    <p:cNvSpPr>
                      <a:spLocks noChangeArrowheads="1"/>
                    </p:cNvSpPr>
                    <p:nvPr/>
                  </p:nvSpPr>
                  <p:spPr bwMode="auto">
                    <a:xfrm>
                      <a:off x="3996" y="13349"/>
                      <a:ext cx="63" cy="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2" name="Rectangle 129"/>
                    <p:cNvSpPr>
                      <a:spLocks noChangeArrowheads="1"/>
                    </p:cNvSpPr>
                    <p:nvPr/>
                  </p:nvSpPr>
                  <p:spPr bwMode="auto">
                    <a:xfrm>
                      <a:off x="4217" y="13351"/>
                      <a:ext cx="64" cy="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63" name="Rectangle 128"/>
                    <p:cNvSpPr>
                      <a:spLocks noChangeArrowheads="1"/>
                    </p:cNvSpPr>
                    <p:nvPr/>
                  </p:nvSpPr>
                  <p:spPr bwMode="auto">
                    <a:xfrm>
                      <a:off x="4419" y="13351"/>
                      <a:ext cx="64" cy="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128" name="Freeform 126"/>
                  <p:cNvSpPr>
                    <a:spLocks/>
                  </p:cNvSpPr>
                  <p:nvPr/>
                </p:nvSpPr>
                <p:spPr bwMode="auto">
                  <a:xfrm>
                    <a:off x="2954" y="7027"/>
                    <a:ext cx="467" cy="114"/>
                  </a:xfrm>
                  <a:custGeom>
                    <a:avLst/>
                    <a:gdLst/>
                    <a:ahLst/>
                    <a:cxnLst>
                      <a:cxn ang="0">
                        <a:pos x="0" y="0"/>
                      </a:cxn>
                      <a:cxn ang="0">
                        <a:pos x="128" y="72"/>
                      </a:cxn>
                      <a:cxn ang="0">
                        <a:pos x="188" y="0"/>
                      </a:cxn>
                      <a:cxn ang="0">
                        <a:pos x="301" y="72"/>
                      </a:cxn>
                    </a:cxnLst>
                    <a:rect l="0" t="0" r="r" b="b"/>
                    <a:pathLst>
                      <a:path w="301" h="72">
                        <a:moveTo>
                          <a:pt x="0" y="0"/>
                        </a:moveTo>
                        <a:cubicBezTo>
                          <a:pt x="48" y="36"/>
                          <a:pt x="97" y="72"/>
                          <a:pt x="128" y="72"/>
                        </a:cubicBezTo>
                        <a:cubicBezTo>
                          <a:pt x="159" y="72"/>
                          <a:pt x="159" y="0"/>
                          <a:pt x="188" y="0"/>
                        </a:cubicBezTo>
                        <a:cubicBezTo>
                          <a:pt x="217" y="0"/>
                          <a:pt x="282" y="53"/>
                          <a:pt x="301" y="72"/>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9" name="Freeform 125"/>
                  <p:cNvSpPr>
                    <a:spLocks/>
                  </p:cNvSpPr>
                  <p:nvPr/>
                </p:nvSpPr>
                <p:spPr bwMode="auto">
                  <a:xfrm>
                    <a:off x="2960" y="9304"/>
                    <a:ext cx="467" cy="113"/>
                  </a:xfrm>
                  <a:custGeom>
                    <a:avLst/>
                    <a:gdLst/>
                    <a:ahLst/>
                    <a:cxnLst>
                      <a:cxn ang="0">
                        <a:pos x="0" y="0"/>
                      </a:cxn>
                      <a:cxn ang="0">
                        <a:pos x="128" y="72"/>
                      </a:cxn>
                      <a:cxn ang="0">
                        <a:pos x="188" y="0"/>
                      </a:cxn>
                      <a:cxn ang="0">
                        <a:pos x="301" y="72"/>
                      </a:cxn>
                    </a:cxnLst>
                    <a:rect l="0" t="0" r="r" b="b"/>
                    <a:pathLst>
                      <a:path w="301" h="72">
                        <a:moveTo>
                          <a:pt x="0" y="0"/>
                        </a:moveTo>
                        <a:cubicBezTo>
                          <a:pt x="48" y="36"/>
                          <a:pt x="97" y="72"/>
                          <a:pt x="128" y="72"/>
                        </a:cubicBezTo>
                        <a:cubicBezTo>
                          <a:pt x="159" y="72"/>
                          <a:pt x="159" y="0"/>
                          <a:pt x="188" y="0"/>
                        </a:cubicBezTo>
                        <a:cubicBezTo>
                          <a:pt x="217" y="0"/>
                          <a:pt x="282" y="53"/>
                          <a:pt x="301" y="72"/>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130" name="Group 105"/>
                  <p:cNvGrpSpPr>
                    <a:grpSpLocks/>
                  </p:cNvGrpSpPr>
                  <p:nvPr/>
                </p:nvGrpSpPr>
                <p:grpSpPr bwMode="auto">
                  <a:xfrm>
                    <a:off x="3060" y="7035"/>
                    <a:ext cx="264" cy="2164"/>
                    <a:chOff x="4353" y="11012"/>
                    <a:chExt cx="136" cy="1420"/>
                  </a:xfrm>
                </p:grpSpPr>
                <p:sp>
                  <p:nvSpPr>
                    <p:cNvPr id="139" name="AutoShape 124"/>
                    <p:cNvSpPr>
                      <a:spLocks noChangeShapeType="1"/>
                    </p:cNvSpPr>
                    <p:nvPr/>
                  </p:nvSpPr>
                  <p:spPr bwMode="auto">
                    <a:xfrm>
                      <a:off x="4402" y="11012"/>
                      <a:ext cx="1" cy="2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0" name="AutoShape 123"/>
                    <p:cNvSpPr>
                      <a:spLocks noChangeShapeType="1"/>
                    </p:cNvSpPr>
                    <p:nvPr/>
                  </p:nvSpPr>
                  <p:spPr bwMode="auto">
                    <a:xfrm>
                      <a:off x="4454" y="11012"/>
                      <a:ext cx="1" cy="2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1" name="Rectangle 122" descr="窄水平線"/>
                    <p:cNvSpPr>
                      <a:spLocks noChangeArrowheads="1"/>
                    </p:cNvSpPr>
                    <p:nvPr/>
                  </p:nvSpPr>
                  <p:spPr bwMode="auto">
                    <a:xfrm>
                      <a:off x="4379" y="11393"/>
                      <a:ext cx="83" cy="909"/>
                    </a:xfrm>
                    <a:prstGeom prst="rect">
                      <a:avLst/>
                    </a:prstGeom>
                    <a:pattFill prst="narHorz">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2" name="Rectangle 121"/>
                    <p:cNvSpPr>
                      <a:spLocks noChangeArrowheads="1"/>
                    </p:cNvSpPr>
                    <p:nvPr/>
                  </p:nvSpPr>
                  <p:spPr bwMode="auto">
                    <a:xfrm>
                      <a:off x="4379" y="11128"/>
                      <a:ext cx="83" cy="1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3" name="Rectangle 120"/>
                    <p:cNvSpPr>
                      <a:spLocks noChangeArrowheads="1"/>
                    </p:cNvSpPr>
                    <p:nvPr/>
                  </p:nvSpPr>
                  <p:spPr bwMode="auto">
                    <a:xfrm>
                      <a:off x="4354" y="11342"/>
                      <a:ext cx="135" cy="2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4" name="Rectangle 119"/>
                    <p:cNvSpPr>
                      <a:spLocks noChangeArrowheads="1"/>
                    </p:cNvSpPr>
                    <p:nvPr/>
                  </p:nvSpPr>
                  <p:spPr bwMode="auto">
                    <a:xfrm>
                      <a:off x="4354" y="11368"/>
                      <a:ext cx="135" cy="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5" name="Rectangle 118"/>
                    <p:cNvSpPr>
                      <a:spLocks noChangeArrowheads="1"/>
                    </p:cNvSpPr>
                    <p:nvPr/>
                  </p:nvSpPr>
                  <p:spPr bwMode="auto">
                    <a:xfrm>
                      <a:off x="4354" y="11276"/>
                      <a:ext cx="135" cy="6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6" name="Rectangle 117"/>
                    <p:cNvSpPr>
                      <a:spLocks noChangeArrowheads="1"/>
                    </p:cNvSpPr>
                    <p:nvPr/>
                  </p:nvSpPr>
                  <p:spPr bwMode="auto">
                    <a:xfrm>
                      <a:off x="4358" y="11238"/>
                      <a:ext cx="17" cy="4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7" name="Rectangle 116"/>
                    <p:cNvSpPr>
                      <a:spLocks noChangeArrowheads="1"/>
                    </p:cNvSpPr>
                    <p:nvPr/>
                  </p:nvSpPr>
                  <p:spPr bwMode="auto">
                    <a:xfrm>
                      <a:off x="4415" y="11239"/>
                      <a:ext cx="16" cy="4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8" name="Rectangle 115"/>
                    <p:cNvSpPr>
                      <a:spLocks noChangeArrowheads="1"/>
                    </p:cNvSpPr>
                    <p:nvPr/>
                  </p:nvSpPr>
                  <p:spPr bwMode="auto">
                    <a:xfrm>
                      <a:off x="4467" y="11239"/>
                      <a:ext cx="16" cy="4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49" name="Rectangle 114"/>
                    <p:cNvSpPr>
                      <a:spLocks noChangeArrowheads="1"/>
                    </p:cNvSpPr>
                    <p:nvPr/>
                  </p:nvSpPr>
                  <p:spPr bwMode="auto">
                    <a:xfrm>
                      <a:off x="4358" y="11393"/>
                      <a:ext cx="17"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0" name="Rectangle 113"/>
                    <p:cNvSpPr>
                      <a:spLocks noChangeArrowheads="1"/>
                    </p:cNvSpPr>
                    <p:nvPr/>
                  </p:nvSpPr>
                  <p:spPr bwMode="auto">
                    <a:xfrm>
                      <a:off x="4415" y="11393"/>
                      <a:ext cx="16"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1" name="Rectangle 112"/>
                    <p:cNvSpPr>
                      <a:spLocks noChangeArrowheads="1"/>
                    </p:cNvSpPr>
                    <p:nvPr/>
                  </p:nvSpPr>
                  <p:spPr bwMode="auto">
                    <a:xfrm>
                      <a:off x="4469" y="11394"/>
                      <a:ext cx="17"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2" name="Rectangle 111"/>
                    <p:cNvSpPr>
                      <a:spLocks noChangeArrowheads="1"/>
                    </p:cNvSpPr>
                    <p:nvPr/>
                  </p:nvSpPr>
                  <p:spPr bwMode="auto">
                    <a:xfrm>
                      <a:off x="4354" y="12306"/>
                      <a:ext cx="134" cy="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3" name="Rectangle 110"/>
                    <p:cNvSpPr>
                      <a:spLocks noChangeArrowheads="1"/>
                    </p:cNvSpPr>
                    <p:nvPr/>
                  </p:nvSpPr>
                  <p:spPr bwMode="auto">
                    <a:xfrm>
                      <a:off x="4353" y="12331"/>
                      <a:ext cx="135" cy="2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4" name="Rectangle 109"/>
                    <p:cNvSpPr>
                      <a:spLocks noChangeArrowheads="1"/>
                    </p:cNvSpPr>
                    <p:nvPr/>
                  </p:nvSpPr>
                  <p:spPr bwMode="auto">
                    <a:xfrm>
                      <a:off x="4379" y="12355"/>
                      <a:ext cx="83" cy="7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5" name="Rectangle 108"/>
                    <p:cNvSpPr>
                      <a:spLocks noChangeArrowheads="1"/>
                    </p:cNvSpPr>
                    <p:nvPr/>
                  </p:nvSpPr>
                  <p:spPr bwMode="auto">
                    <a:xfrm>
                      <a:off x="4358" y="12259"/>
                      <a:ext cx="16" cy="4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6" name="Rectangle 107"/>
                    <p:cNvSpPr>
                      <a:spLocks noChangeArrowheads="1"/>
                    </p:cNvSpPr>
                    <p:nvPr/>
                  </p:nvSpPr>
                  <p:spPr bwMode="auto">
                    <a:xfrm>
                      <a:off x="4415" y="12259"/>
                      <a:ext cx="15" cy="4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57" name="Rectangle 106"/>
                    <p:cNvSpPr>
                      <a:spLocks noChangeArrowheads="1"/>
                    </p:cNvSpPr>
                    <p:nvPr/>
                  </p:nvSpPr>
                  <p:spPr bwMode="auto">
                    <a:xfrm>
                      <a:off x="4466" y="12259"/>
                      <a:ext cx="17" cy="4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grpSp>
                <p:nvGrpSpPr>
                  <p:cNvPr id="131" name="Group 97"/>
                  <p:cNvGrpSpPr>
                    <a:grpSpLocks/>
                  </p:cNvGrpSpPr>
                  <p:nvPr/>
                </p:nvGrpSpPr>
                <p:grpSpPr bwMode="auto">
                  <a:xfrm>
                    <a:off x="3088" y="5657"/>
                    <a:ext cx="284" cy="863"/>
                    <a:chOff x="4139" y="10086"/>
                    <a:chExt cx="273" cy="983"/>
                  </a:xfrm>
                </p:grpSpPr>
                <p:sp>
                  <p:nvSpPr>
                    <p:cNvPr id="132" name="Rectangle 104"/>
                    <p:cNvSpPr>
                      <a:spLocks noChangeArrowheads="1"/>
                    </p:cNvSpPr>
                    <p:nvPr/>
                  </p:nvSpPr>
                  <p:spPr bwMode="auto">
                    <a:xfrm>
                      <a:off x="4139" y="10998"/>
                      <a:ext cx="193" cy="7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3" name="Rectangle 103"/>
                    <p:cNvSpPr>
                      <a:spLocks noChangeArrowheads="1"/>
                    </p:cNvSpPr>
                    <p:nvPr/>
                  </p:nvSpPr>
                  <p:spPr bwMode="auto">
                    <a:xfrm flipV="1">
                      <a:off x="4164" y="10958"/>
                      <a:ext cx="132" cy="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4" name="Rectangle 102"/>
                    <p:cNvSpPr>
                      <a:spLocks noChangeArrowheads="1"/>
                    </p:cNvSpPr>
                    <p:nvPr/>
                  </p:nvSpPr>
                  <p:spPr bwMode="auto">
                    <a:xfrm flipV="1">
                      <a:off x="4166" y="10918"/>
                      <a:ext cx="132" cy="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5" name="Rectangle 101"/>
                    <p:cNvSpPr>
                      <a:spLocks noChangeArrowheads="1"/>
                    </p:cNvSpPr>
                    <p:nvPr/>
                  </p:nvSpPr>
                  <p:spPr bwMode="auto">
                    <a:xfrm flipV="1">
                      <a:off x="4168" y="10864"/>
                      <a:ext cx="131" cy="7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6" name="Arc 100"/>
                    <p:cNvSpPr>
                      <a:spLocks/>
                    </p:cNvSpPr>
                    <p:nvPr/>
                  </p:nvSpPr>
                  <p:spPr bwMode="auto">
                    <a:xfrm rot="412464" flipV="1">
                      <a:off x="4149" y="10086"/>
                      <a:ext cx="146" cy="860"/>
                    </a:xfrm>
                    <a:custGeom>
                      <a:avLst/>
                      <a:gdLst>
                        <a:gd name="G0" fmla="+- 21436 0 0"/>
                        <a:gd name="G1" fmla="+- 19169 0 0"/>
                        <a:gd name="G2" fmla="+- 21600 0 0"/>
                        <a:gd name="T0" fmla="*/ 0 w 21436"/>
                        <a:gd name="T1" fmla="*/ 16516 h 19169"/>
                        <a:gd name="T2" fmla="*/ 11480 w 21436"/>
                        <a:gd name="T3" fmla="*/ 0 h 19169"/>
                        <a:gd name="T4" fmla="*/ 21436 w 21436"/>
                        <a:gd name="T5" fmla="*/ 19169 h 19169"/>
                      </a:gdLst>
                      <a:ahLst/>
                      <a:cxnLst>
                        <a:cxn ang="0">
                          <a:pos x="T0" y="T1"/>
                        </a:cxn>
                        <a:cxn ang="0">
                          <a:pos x="T2" y="T3"/>
                        </a:cxn>
                        <a:cxn ang="0">
                          <a:pos x="T4" y="T5"/>
                        </a:cxn>
                      </a:cxnLst>
                      <a:rect l="0" t="0" r="r" b="b"/>
                      <a:pathLst>
                        <a:path w="21436" h="19169" fill="none" extrusionOk="0">
                          <a:moveTo>
                            <a:pt x="-1" y="16515"/>
                          </a:moveTo>
                          <a:cubicBezTo>
                            <a:pt x="873" y="9456"/>
                            <a:pt x="5167" y="3279"/>
                            <a:pt x="11480" y="0"/>
                          </a:cubicBezTo>
                        </a:path>
                        <a:path w="21436" h="19169" stroke="0" extrusionOk="0">
                          <a:moveTo>
                            <a:pt x="-1" y="16515"/>
                          </a:moveTo>
                          <a:cubicBezTo>
                            <a:pt x="873" y="9456"/>
                            <a:pt x="5167" y="3279"/>
                            <a:pt x="11480" y="0"/>
                          </a:cubicBezTo>
                          <a:lnTo>
                            <a:pt x="21436" y="19169"/>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7" name="Arc 99"/>
                    <p:cNvSpPr>
                      <a:spLocks/>
                    </p:cNvSpPr>
                    <p:nvPr/>
                  </p:nvSpPr>
                  <p:spPr bwMode="auto">
                    <a:xfrm rot="412464" flipV="1">
                      <a:off x="4266" y="10103"/>
                      <a:ext cx="146" cy="860"/>
                    </a:xfrm>
                    <a:custGeom>
                      <a:avLst/>
                      <a:gdLst>
                        <a:gd name="G0" fmla="+- 21436 0 0"/>
                        <a:gd name="G1" fmla="+- 19169 0 0"/>
                        <a:gd name="G2" fmla="+- 21600 0 0"/>
                        <a:gd name="T0" fmla="*/ 0 w 21436"/>
                        <a:gd name="T1" fmla="*/ 16516 h 19169"/>
                        <a:gd name="T2" fmla="*/ 11480 w 21436"/>
                        <a:gd name="T3" fmla="*/ 0 h 19169"/>
                        <a:gd name="T4" fmla="*/ 21436 w 21436"/>
                        <a:gd name="T5" fmla="*/ 19169 h 19169"/>
                      </a:gdLst>
                      <a:ahLst/>
                      <a:cxnLst>
                        <a:cxn ang="0">
                          <a:pos x="T0" y="T1"/>
                        </a:cxn>
                        <a:cxn ang="0">
                          <a:pos x="T2" y="T3"/>
                        </a:cxn>
                        <a:cxn ang="0">
                          <a:pos x="T4" y="T5"/>
                        </a:cxn>
                      </a:cxnLst>
                      <a:rect l="0" t="0" r="r" b="b"/>
                      <a:pathLst>
                        <a:path w="21436" h="19169" fill="none" extrusionOk="0">
                          <a:moveTo>
                            <a:pt x="-1" y="16515"/>
                          </a:moveTo>
                          <a:cubicBezTo>
                            <a:pt x="873" y="9456"/>
                            <a:pt x="5167" y="3279"/>
                            <a:pt x="11480" y="0"/>
                          </a:cubicBezTo>
                        </a:path>
                        <a:path w="21436" h="19169" stroke="0" extrusionOk="0">
                          <a:moveTo>
                            <a:pt x="-1" y="16515"/>
                          </a:moveTo>
                          <a:cubicBezTo>
                            <a:pt x="873" y="9456"/>
                            <a:pt x="5167" y="3279"/>
                            <a:pt x="11480" y="0"/>
                          </a:cubicBezTo>
                          <a:lnTo>
                            <a:pt x="21436" y="19169"/>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38" name="AutoShape 98"/>
                    <p:cNvSpPr>
                      <a:spLocks noChangeShapeType="1"/>
                    </p:cNvSpPr>
                    <p:nvPr/>
                  </p:nvSpPr>
                  <p:spPr bwMode="auto">
                    <a:xfrm>
                      <a:off x="4186" y="10198"/>
                      <a:ext cx="117" cy="17"/>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grpSp>
            <p:sp>
              <p:nvSpPr>
                <p:cNvPr id="123" name="AutoShape 95" descr="50%"/>
                <p:cNvSpPr>
                  <a:spLocks noChangeArrowheads="1"/>
                </p:cNvSpPr>
                <p:nvPr/>
              </p:nvSpPr>
              <p:spPr bwMode="auto">
                <a:xfrm>
                  <a:off x="3076" y="6025"/>
                  <a:ext cx="210" cy="229"/>
                </a:xfrm>
                <a:prstGeom prst="flowChartMagneticDrum">
                  <a:avLst/>
                </a:prstGeom>
                <a:pattFill prst="pct50">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4" name="AutoShape 94" descr="50%"/>
                <p:cNvSpPr>
                  <a:spLocks noChangeArrowheads="1"/>
                </p:cNvSpPr>
                <p:nvPr/>
              </p:nvSpPr>
              <p:spPr bwMode="auto">
                <a:xfrm>
                  <a:off x="3087" y="5643"/>
                  <a:ext cx="210" cy="229"/>
                </a:xfrm>
                <a:prstGeom prst="flowChartMagneticDrum">
                  <a:avLst/>
                </a:prstGeom>
                <a:pattFill prst="pct50">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40" name="AutoShape 92"/>
              <p:cNvSpPr>
                <a:spLocks noChangeShapeType="1"/>
              </p:cNvSpPr>
              <p:nvPr/>
            </p:nvSpPr>
            <p:spPr bwMode="auto">
              <a:xfrm>
                <a:off x="3260" y="9656"/>
                <a:ext cx="1" cy="379"/>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1" name="AutoShape 91"/>
              <p:cNvSpPr>
                <a:spLocks noChangeShapeType="1"/>
              </p:cNvSpPr>
              <p:nvPr/>
            </p:nvSpPr>
            <p:spPr bwMode="auto">
              <a:xfrm>
                <a:off x="3315" y="9699"/>
                <a:ext cx="1" cy="269"/>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2" name="AutoShape 90"/>
              <p:cNvSpPr>
                <a:spLocks noChangeShapeType="1"/>
              </p:cNvSpPr>
              <p:nvPr/>
            </p:nvSpPr>
            <p:spPr bwMode="auto">
              <a:xfrm>
                <a:off x="3274" y="10035"/>
                <a:ext cx="1560"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3" name="AutoShape 89"/>
              <p:cNvSpPr>
                <a:spLocks noChangeShapeType="1"/>
              </p:cNvSpPr>
              <p:nvPr/>
            </p:nvSpPr>
            <p:spPr bwMode="auto">
              <a:xfrm>
                <a:off x="3786" y="9605"/>
                <a:ext cx="316" cy="347"/>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4" name="AutoShape 88"/>
              <p:cNvSpPr>
                <a:spLocks noChangeShapeType="1"/>
              </p:cNvSpPr>
              <p:nvPr/>
            </p:nvSpPr>
            <p:spPr bwMode="auto">
              <a:xfrm>
                <a:off x="3728" y="9691"/>
                <a:ext cx="274" cy="276"/>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5" name="AutoShape 87"/>
              <p:cNvSpPr>
                <a:spLocks noChangeShapeType="1"/>
              </p:cNvSpPr>
              <p:nvPr/>
            </p:nvSpPr>
            <p:spPr bwMode="auto">
              <a:xfrm>
                <a:off x="4089" y="9950"/>
                <a:ext cx="676" cy="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6" name="AutoShape 86"/>
              <p:cNvSpPr>
                <a:spLocks noChangeShapeType="1"/>
              </p:cNvSpPr>
              <p:nvPr/>
            </p:nvSpPr>
            <p:spPr bwMode="auto">
              <a:xfrm>
                <a:off x="4756" y="7088"/>
                <a:ext cx="1" cy="2866"/>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47" name="AutoShape 85"/>
              <p:cNvSpPr>
                <a:spLocks noChangeShapeType="1"/>
              </p:cNvSpPr>
              <p:nvPr/>
            </p:nvSpPr>
            <p:spPr bwMode="auto">
              <a:xfrm>
                <a:off x="4820" y="7130"/>
                <a:ext cx="1" cy="292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48" name="Group 31"/>
              <p:cNvGrpSpPr>
                <a:grpSpLocks/>
              </p:cNvGrpSpPr>
              <p:nvPr/>
            </p:nvGrpSpPr>
            <p:grpSpPr bwMode="auto">
              <a:xfrm>
                <a:off x="5159" y="6116"/>
                <a:ext cx="713" cy="4172"/>
                <a:chOff x="2800" y="5643"/>
                <a:chExt cx="777" cy="4373"/>
              </a:xfrm>
            </p:grpSpPr>
            <p:sp>
              <p:nvSpPr>
                <p:cNvPr id="68" name="Rectangle 84"/>
                <p:cNvSpPr>
                  <a:spLocks noChangeArrowheads="1"/>
                </p:cNvSpPr>
                <p:nvPr/>
              </p:nvSpPr>
              <p:spPr bwMode="auto">
                <a:xfrm>
                  <a:off x="2889" y="9552"/>
                  <a:ext cx="598" cy="46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69" name="Group 34"/>
                <p:cNvGrpSpPr>
                  <a:grpSpLocks/>
                </p:cNvGrpSpPr>
                <p:nvPr/>
              </p:nvGrpSpPr>
              <p:grpSpPr bwMode="auto">
                <a:xfrm>
                  <a:off x="2800" y="5656"/>
                  <a:ext cx="777" cy="4072"/>
                  <a:chOff x="2801" y="5657"/>
                  <a:chExt cx="778" cy="4075"/>
                </a:xfrm>
              </p:grpSpPr>
              <p:sp>
                <p:nvSpPr>
                  <p:cNvPr id="72" name="Rectangle 83"/>
                  <p:cNvSpPr>
                    <a:spLocks noChangeArrowheads="1"/>
                  </p:cNvSpPr>
                  <p:nvPr/>
                </p:nvSpPr>
                <p:spPr bwMode="auto">
                  <a:xfrm>
                    <a:off x="2945" y="6960"/>
                    <a:ext cx="471" cy="26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73" name="Group 72"/>
                  <p:cNvGrpSpPr>
                    <a:grpSpLocks/>
                  </p:cNvGrpSpPr>
                  <p:nvPr/>
                </p:nvGrpSpPr>
                <p:grpSpPr bwMode="auto">
                  <a:xfrm>
                    <a:off x="2804" y="6520"/>
                    <a:ext cx="775" cy="507"/>
                    <a:chOff x="3979" y="11069"/>
                    <a:chExt cx="528" cy="624"/>
                  </a:xfrm>
                </p:grpSpPr>
                <p:sp>
                  <p:nvSpPr>
                    <p:cNvPr id="111" name="Rectangle 82"/>
                    <p:cNvSpPr>
                      <a:spLocks noChangeArrowheads="1"/>
                    </p:cNvSpPr>
                    <p:nvPr/>
                  </p:nvSpPr>
                  <p:spPr bwMode="auto">
                    <a:xfrm>
                      <a:off x="4082" y="11069"/>
                      <a:ext cx="320" cy="3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2" name="Rectangle 81"/>
                    <p:cNvSpPr>
                      <a:spLocks noChangeArrowheads="1"/>
                    </p:cNvSpPr>
                    <p:nvPr/>
                  </p:nvSpPr>
                  <p:spPr bwMode="auto">
                    <a:xfrm>
                      <a:off x="3979" y="11499"/>
                      <a:ext cx="528" cy="5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3" name="Rectangle 80"/>
                    <p:cNvSpPr>
                      <a:spLocks noChangeArrowheads="1"/>
                    </p:cNvSpPr>
                    <p:nvPr/>
                  </p:nvSpPr>
                  <p:spPr bwMode="auto">
                    <a:xfrm>
                      <a:off x="3979" y="11551"/>
                      <a:ext cx="528" cy="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4" name="Rectangle 79"/>
                    <p:cNvSpPr>
                      <a:spLocks noChangeArrowheads="1"/>
                    </p:cNvSpPr>
                    <p:nvPr/>
                  </p:nvSpPr>
                  <p:spPr bwMode="auto">
                    <a:xfrm>
                      <a:off x="3979" y="11367"/>
                      <a:ext cx="528" cy="1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5" name="Rectangle 78"/>
                    <p:cNvSpPr>
                      <a:spLocks noChangeArrowheads="1"/>
                    </p:cNvSpPr>
                    <p:nvPr/>
                  </p:nvSpPr>
                  <p:spPr bwMode="auto">
                    <a:xfrm>
                      <a:off x="3998" y="11288"/>
                      <a:ext cx="64" cy="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6" name="Rectangle 77"/>
                    <p:cNvSpPr>
                      <a:spLocks noChangeArrowheads="1"/>
                    </p:cNvSpPr>
                    <p:nvPr/>
                  </p:nvSpPr>
                  <p:spPr bwMode="auto">
                    <a:xfrm>
                      <a:off x="4218" y="11291"/>
                      <a:ext cx="66" cy="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7" name="Rectangle 76"/>
                    <p:cNvSpPr>
                      <a:spLocks noChangeArrowheads="1"/>
                    </p:cNvSpPr>
                    <p:nvPr/>
                  </p:nvSpPr>
                  <p:spPr bwMode="auto">
                    <a:xfrm>
                      <a:off x="4420" y="11291"/>
                      <a:ext cx="64" cy="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8" name="Rectangle 75"/>
                    <p:cNvSpPr>
                      <a:spLocks noChangeArrowheads="1"/>
                    </p:cNvSpPr>
                    <p:nvPr/>
                  </p:nvSpPr>
                  <p:spPr bwMode="auto">
                    <a:xfrm>
                      <a:off x="3999" y="11602"/>
                      <a:ext cx="64" cy="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9" name="Rectangle 74"/>
                    <p:cNvSpPr>
                      <a:spLocks noChangeArrowheads="1"/>
                    </p:cNvSpPr>
                    <p:nvPr/>
                  </p:nvSpPr>
                  <p:spPr bwMode="auto">
                    <a:xfrm>
                      <a:off x="4218" y="11602"/>
                      <a:ext cx="66" cy="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20" name="Rectangle 73"/>
                    <p:cNvSpPr>
                      <a:spLocks noChangeArrowheads="1"/>
                    </p:cNvSpPr>
                    <p:nvPr/>
                  </p:nvSpPr>
                  <p:spPr bwMode="auto">
                    <a:xfrm>
                      <a:off x="4432" y="11604"/>
                      <a:ext cx="62" cy="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grpSp>
                <p:nvGrpSpPr>
                  <p:cNvPr id="74" name="Group 65"/>
                  <p:cNvGrpSpPr>
                    <a:grpSpLocks/>
                  </p:cNvGrpSpPr>
                  <p:nvPr/>
                </p:nvGrpSpPr>
                <p:grpSpPr bwMode="auto">
                  <a:xfrm>
                    <a:off x="2801" y="9487"/>
                    <a:ext cx="776" cy="245"/>
                    <a:chOff x="3978" y="13349"/>
                    <a:chExt cx="528" cy="349"/>
                  </a:xfrm>
                </p:grpSpPr>
                <p:sp>
                  <p:nvSpPr>
                    <p:cNvPr id="105" name="Rectangle 71"/>
                    <p:cNvSpPr>
                      <a:spLocks noChangeArrowheads="1"/>
                    </p:cNvSpPr>
                    <p:nvPr/>
                  </p:nvSpPr>
                  <p:spPr bwMode="auto">
                    <a:xfrm>
                      <a:off x="3979" y="13443"/>
                      <a:ext cx="527" cy="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6" name="Rectangle 70"/>
                    <p:cNvSpPr>
                      <a:spLocks noChangeArrowheads="1"/>
                    </p:cNvSpPr>
                    <p:nvPr/>
                  </p:nvSpPr>
                  <p:spPr bwMode="auto">
                    <a:xfrm>
                      <a:off x="3978" y="13493"/>
                      <a:ext cx="528" cy="5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7" name="Rectangle 69"/>
                    <p:cNvSpPr>
                      <a:spLocks noChangeArrowheads="1"/>
                    </p:cNvSpPr>
                    <p:nvPr/>
                  </p:nvSpPr>
                  <p:spPr bwMode="auto">
                    <a:xfrm>
                      <a:off x="4082" y="13545"/>
                      <a:ext cx="318" cy="15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8" name="Rectangle 68"/>
                    <p:cNvSpPr>
                      <a:spLocks noChangeArrowheads="1"/>
                    </p:cNvSpPr>
                    <p:nvPr/>
                  </p:nvSpPr>
                  <p:spPr bwMode="auto">
                    <a:xfrm>
                      <a:off x="3996" y="13349"/>
                      <a:ext cx="63" cy="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9" name="Rectangle 67"/>
                    <p:cNvSpPr>
                      <a:spLocks noChangeArrowheads="1"/>
                    </p:cNvSpPr>
                    <p:nvPr/>
                  </p:nvSpPr>
                  <p:spPr bwMode="auto">
                    <a:xfrm>
                      <a:off x="4217" y="13351"/>
                      <a:ext cx="64" cy="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10" name="Rectangle 66"/>
                    <p:cNvSpPr>
                      <a:spLocks noChangeArrowheads="1"/>
                    </p:cNvSpPr>
                    <p:nvPr/>
                  </p:nvSpPr>
                  <p:spPr bwMode="auto">
                    <a:xfrm>
                      <a:off x="4419" y="13351"/>
                      <a:ext cx="64" cy="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75" name="Freeform 64"/>
                  <p:cNvSpPr>
                    <a:spLocks/>
                  </p:cNvSpPr>
                  <p:nvPr/>
                </p:nvSpPr>
                <p:spPr bwMode="auto">
                  <a:xfrm>
                    <a:off x="2954" y="7027"/>
                    <a:ext cx="467" cy="114"/>
                  </a:xfrm>
                  <a:custGeom>
                    <a:avLst/>
                    <a:gdLst/>
                    <a:ahLst/>
                    <a:cxnLst>
                      <a:cxn ang="0">
                        <a:pos x="0" y="0"/>
                      </a:cxn>
                      <a:cxn ang="0">
                        <a:pos x="128" y="72"/>
                      </a:cxn>
                      <a:cxn ang="0">
                        <a:pos x="188" y="0"/>
                      </a:cxn>
                      <a:cxn ang="0">
                        <a:pos x="301" y="72"/>
                      </a:cxn>
                    </a:cxnLst>
                    <a:rect l="0" t="0" r="r" b="b"/>
                    <a:pathLst>
                      <a:path w="301" h="72">
                        <a:moveTo>
                          <a:pt x="0" y="0"/>
                        </a:moveTo>
                        <a:cubicBezTo>
                          <a:pt x="48" y="36"/>
                          <a:pt x="97" y="72"/>
                          <a:pt x="128" y="72"/>
                        </a:cubicBezTo>
                        <a:cubicBezTo>
                          <a:pt x="159" y="72"/>
                          <a:pt x="159" y="0"/>
                          <a:pt x="188" y="0"/>
                        </a:cubicBezTo>
                        <a:cubicBezTo>
                          <a:pt x="217" y="0"/>
                          <a:pt x="282" y="53"/>
                          <a:pt x="301" y="72"/>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6" name="Freeform 63"/>
                  <p:cNvSpPr>
                    <a:spLocks/>
                  </p:cNvSpPr>
                  <p:nvPr/>
                </p:nvSpPr>
                <p:spPr bwMode="auto">
                  <a:xfrm>
                    <a:off x="2960" y="9304"/>
                    <a:ext cx="467" cy="113"/>
                  </a:xfrm>
                  <a:custGeom>
                    <a:avLst/>
                    <a:gdLst/>
                    <a:ahLst/>
                    <a:cxnLst>
                      <a:cxn ang="0">
                        <a:pos x="0" y="0"/>
                      </a:cxn>
                      <a:cxn ang="0">
                        <a:pos x="128" y="72"/>
                      </a:cxn>
                      <a:cxn ang="0">
                        <a:pos x="188" y="0"/>
                      </a:cxn>
                      <a:cxn ang="0">
                        <a:pos x="301" y="72"/>
                      </a:cxn>
                    </a:cxnLst>
                    <a:rect l="0" t="0" r="r" b="b"/>
                    <a:pathLst>
                      <a:path w="301" h="72">
                        <a:moveTo>
                          <a:pt x="0" y="0"/>
                        </a:moveTo>
                        <a:cubicBezTo>
                          <a:pt x="48" y="36"/>
                          <a:pt x="97" y="72"/>
                          <a:pt x="128" y="72"/>
                        </a:cubicBezTo>
                        <a:cubicBezTo>
                          <a:pt x="159" y="72"/>
                          <a:pt x="159" y="0"/>
                          <a:pt x="188" y="0"/>
                        </a:cubicBezTo>
                        <a:cubicBezTo>
                          <a:pt x="217" y="0"/>
                          <a:pt x="282" y="53"/>
                          <a:pt x="301" y="72"/>
                        </a:cubicBez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nvGrpSpPr>
                  <p:cNvPr id="77" name="Group 43"/>
                  <p:cNvGrpSpPr>
                    <a:grpSpLocks/>
                  </p:cNvGrpSpPr>
                  <p:nvPr/>
                </p:nvGrpSpPr>
                <p:grpSpPr bwMode="auto">
                  <a:xfrm>
                    <a:off x="3060" y="7035"/>
                    <a:ext cx="264" cy="2164"/>
                    <a:chOff x="4353" y="11012"/>
                    <a:chExt cx="136" cy="1420"/>
                  </a:xfrm>
                </p:grpSpPr>
                <p:sp>
                  <p:nvSpPr>
                    <p:cNvPr id="86" name="AutoShape 62"/>
                    <p:cNvSpPr>
                      <a:spLocks noChangeShapeType="1"/>
                    </p:cNvSpPr>
                    <p:nvPr/>
                  </p:nvSpPr>
                  <p:spPr bwMode="auto">
                    <a:xfrm>
                      <a:off x="4402" y="11012"/>
                      <a:ext cx="1" cy="2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7" name="AutoShape 61"/>
                    <p:cNvSpPr>
                      <a:spLocks noChangeShapeType="1"/>
                    </p:cNvSpPr>
                    <p:nvPr/>
                  </p:nvSpPr>
                  <p:spPr bwMode="auto">
                    <a:xfrm>
                      <a:off x="4454" y="11012"/>
                      <a:ext cx="1" cy="2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8" name="Rectangle 60" descr="窄水平線"/>
                    <p:cNvSpPr>
                      <a:spLocks noChangeArrowheads="1"/>
                    </p:cNvSpPr>
                    <p:nvPr/>
                  </p:nvSpPr>
                  <p:spPr bwMode="auto">
                    <a:xfrm>
                      <a:off x="4379" y="11393"/>
                      <a:ext cx="83" cy="909"/>
                    </a:xfrm>
                    <a:prstGeom prst="rect">
                      <a:avLst/>
                    </a:prstGeom>
                    <a:pattFill prst="narHorz">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9" name="Rectangle 59"/>
                    <p:cNvSpPr>
                      <a:spLocks noChangeArrowheads="1"/>
                    </p:cNvSpPr>
                    <p:nvPr/>
                  </p:nvSpPr>
                  <p:spPr bwMode="auto">
                    <a:xfrm>
                      <a:off x="4379" y="11128"/>
                      <a:ext cx="83" cy="1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0" name="Rectangle 58"/>
                    <p:cNvSpPr>
                      <a:spLocks noChangeArrowheads="1"/>
                    </p:cNvSpPr>
                    <p:nvPr/>
                  </p:nvSpPr>
                  <p:spPr bwMode="auto">
                    <a:xfrm>
                      <a:off x="4354" y="11342"/>
                      <a:ext cx="135" cy="2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1" name="Rectangle 57"/>
                    <p:cNvSpPr>
                      <a:spLocks noChangeArrowheads="1"/>
                    </p:cNvSpPr>
                    <p:nvPr/>
                  </p:nvSpPr>
                  <p:spPr bwMode="auto">
                    <a:xfrm>
                      <a:off x="4354" y="11368"/>
                      <a:ext cx="135" cy="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2" name="Rectangle 56"/>
                    <p:cNvSpPr>
                      <a:spLocks noChangeArrowheads="1"/>
                    </p:cNvSpPr>
                    <p:nvPr/>
                  </p:nvSpPr>
                  <p:spPr bwMode="auto">
                    <a:xfrm>
                      <a:off x="4354" y="11276"/>
                      <a:ext cx="135" cy="6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3" name="Rectangle 55"/>
                    <p:cNvSpPr>
                      <a:spLocks noChangeArrowheads="1"/>
                    </p:cNvSpPr>
                    <p:nvPr/>
                  </p:nvSpPr>
                  <p:spPr bwMode="auto">
                    <a:xfrm>
                      <a:off x="4358" y="11238"/>
                      <a:ext cx="17" cy="4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4" name="Rectangle 54"/>
                    <p:cNvSpPr>
                      <a:spLocks noChangeArrowheads="1"/>
                    </p:cNvSpPr>
                    <p:nvPr/>
                  </p:nvSpPr>
                  <p:spPr bwMode="auto">
                    <a:xfrm>
                      <a:off x="4415" y="11239"/>
                      <a:ext cx="16" cy="4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5" name="Rectangle 53"/>
                    <p:cNvSpPr>
                      <a:spLocks noChangeArrowheads="1"/>
                    </p:cNvSpPr>
                    <p:nvPr/>
                  </p:nvSpPr>
                  <p:spPr bwMode="auto">
                    <a:xfrm>
                      <a:off x="4467" y="11239"/>
                      <a:ext cx="16" cy="4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6" name="Rectangle 52"/>
                    <p:cNvSpPr>
                      <a:spLocks noChangeArrowheads="1"/>
                    </p:cNvSpPr>
                    <p:nvPr/>
                  </p:nvSpPr>
                  <p:spPr bwMode="auto">
                    <a:xfrm>
                      <a:off x="4358" y="11393"/>
                      <a:ext cx="17"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7" name="Rectangle 51"/>
                    <p:cNvSpPr>
                      <a:spLocks noChangeArrowheads="1"/>
                    </p:cNvSpPr>
                    <p:nvPr/>
                  </p:nvSpPr>
                  <p:spPr bwMode="auto">
                    <a:xfrm>
                      <a:off x="4415" y="11393"/>
                      <a:ext cx="16"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8" name="Rectangle 50"/>
                    <p:cNvSpPr>
                      <a:spLocks noChangeArrowheads="1"/>
                    </p:cNvSpPr>
                    <p:nvPr/>
                  </p:nvSpPr>
                  <p:spPr bwMode="auto">
                    <a:xfrm>
                      <a:off x="4469" y="11394"/>
                      <a:ext cx="17"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9" name="Rectangle 49"/>
                    <p:cNvSpPr>
                      <a:spLocks noChangeArrowheads="1"/>
                    </p:cNvSpPr>
                    <p:nvPr/>
                  </p:nvSpPr>
                  <p:spPr bwMode="auto">
                    <a:xfrm>
                      <a:off x="4354" y="12306"/>
                      <a:ext cx="134" cy="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0" name="Rectangle 48"/>
                    <p:cNvSpPr>
                      <a:spLocks noChangeArrowheads="1"/>
                    </p:cNvSpPr>
                    <p:nvPr/>
                  </p:nvSpPr>
                  <p:spPr bwMode="auto">
                    <a:xfrm>
                      <a:off x="4353" y="12331"/>
                      <a:ext cx="135" cy="2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1" name="Rectangle 47"/>
                    <p:cNvSpPr>
                      <a:spLocks noChangeArrowheads="1"/>
                    </p:cNvSpPr>
                    <p:nvPr/>
                  </p:nvSpPr>
                  <p:spPr bwMode="auto">
                    <a:xfrm>
                      <a:off x="4379" y="12355"/>
                      <a:ext cx="83" cy="7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2" name="Rectangle 46"/>
                    <p:cNvSpPr>
                      <a:spLocks noChangeArrowheads="1"/>
                    </p:cNvSpPr>
                    <p:nvPr/>
                  </p:nvSpPr>
                  <p:spPr bwMode="auto">
                    <a:xfrm>
                      <a:off x="4358" y="12259"/>
                      <a:ext cx="16" cy="4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3" name="Rectangle 45"/>
                    <p:cNvSpPr>
                      <a:spLocks noChangeArrowheads="1"/>
                    </p:cNvSpPr>
                    <p:nvPr/>
                  </p:nvSpPr>
                  <p:spPr bwMode="auto">
                    <a:xfrm>
                      <a:off x="4415" y="12259"/>
                      <a:ext cx="15" cy="4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4" name="Rectangle 44"/>
                    <p:cNvSpPr>
                      <a:spLocks noChangeArrowheads="1"/>
                    </p:cNvSpPr>
                    <p:nvPr/>
                  </p:nvSpPr>
                  <p:spPr bwMode="auto">
                    <a:xfrm>
                      <a:off x="4466" y="12259"/>
                      <a:ext cx="17" cy="4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grpSp>
                <p:nvGrpSpPr>
                  <p:cNvPr id="78" name="Group 35"/>
                  <p:cNvGrpSpPr>
                    <a:grpSpLocks/>
                  </p:cNvGrpSpPr>
                  <p:nvPr/>
                </p:nvGrpSpPr>
                <p:grpSpPr bwMode="auto">
                  <a:xfrm>
                    <a:off x="3088" y="5657"/>
                    <a:ext cx="284" cy="863"/>
                    <a:chOff x="4139" y="10086"/>
                    <a:chExt cx="273" cy="983"/>
                  </a:xfrm>
                </p:grpSpPr>
                <p:sp>
                  <p:nvSpPr>
                    <p:cNvPr id="79" name="Rectangle 42"/>
                    <p:cNvSpPr>
                      <a:spLocks noChangeArrowheads="1"/>
                    </p:cNvSpPr>
                    <p:nvPr/>
                  </p:nvSpPr>
                  <p:spPr bwMode="auto">
                    <a:xfrm>
                      <a:off x="4139" y="10998"/>
                      <a:ext cx="193" cy="7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0" name="Rectangle 41"/>
                    <p:cNvSpPr>
                      <a:spLocks noChangeArrowheads="1"/>
                    </p:cNvSpPr>
                    <p:nvPr/>
                  </p:nvSpPr>
                  <p:spPr bwMode="auto">
                    <a:xfrm flipV="1">
                      <a:off x="4164" y="10958"/>
                      <a:ext cx="132" cy="4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1" name="Rectangle 40"/>
                    <p:cNvSpPr>
                      <a:spLocks noChangeArrowheads="1"/>
                    </p:cNvSpPr>
                    <p:nvPr/>
                  </p:nvSpPr>
                  <p:spPr bwMode="auto">
                    <a:xfrm flipV="1">
                      <a:off x="4166" y="10918"/>
                      <a:ext cx="132" cy="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2" name="Rectangle 39"/>
                    <p:cNvSpPr>
                      <a:spLocks noChangeArrowheads="1"/>
                    </p:cNvSpPr>
                    <p:nvPr/>
                  </p:nvSpPr>
                  <p:spPr bwMode="auto">
                    <a:xfrm flipV="1">
                      <a:off x="4168" y="10864"/>
                      <a:ext cx="131" cy="7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3" name="Arc 38"/>
                    <p:cNvSpPr>
                      <a:spLocks/>
                    </p:cNvSpPr>
                    <p:nvPr/>
                  </p:nvSpPr>
                  <p:spPr bwMode="auto">
                    <a:xfrm rot="412464" flipV="1">
                      <a:off x="4149" y="10086"/>
                      <a:ext cx="146" cy="860"/>
                    </a:xfrm>
                    <a:custGeom>
                      <a:avLst/>
                      <a:gdLst>
                        <a:gd name="G0" fmla="+- 21436 0 0"/>
                        <a:gd name="G1" fmla="+- 19169 0 0"/>
                        <a:gd name="G2" fmla="+- 21600 0 0"/>
                        <a:gd name="T0" fmla="*/ 0 w 21436"/>
                        <a:gd name="T1" fmla="*/ 16516 h 19169"/>
                        <a:gd name="T2" fmla="*/ 11480 w 21436"/>
                        <a:gd name="T3" fmla="*/ 0 h 19169"/>
                        <a:gd name="T4" fmla="*/ 21436 w 21436"/>
                        <a:gd name="T5" fmla="*/ 19169 h 19169"/>
                      </a:gdLst>
                      <a:ahLst/>
                      <a:cxnLst>
                        <a:cxn ang="0">
                          <a:pos x="T0" y="T1"/>
                        </a:cxn>
                        <a:cxn ang="0">
                          <a:pos x="T2" y="T3"/>
                        </a:cxn>
                        <a:cxn ang="0">
                          <a:pos x="T4" y="T5"/>
                        </a:cxn>
                      </a:cxnLst>
                      <a:rect l="0" t="0" r="r" b="b"/>
                      <a:pathLst>
                        <a:path w="21436" h="19169" fill="none" extrusionOk="0">
                          <a:moveTo>
                            <a:pt x="-1" y="16515"/>
                          </a:moveTo>
                          <a:cubicBezTo>
                            <a:pt x="873" y="9456"/>
                            <a:pt x="5167" y="3279"/>
                            <a:pt x="11480" y="0"/>
                          </a:cubicBezTo>
                        </a:path>
                        <a:path w="21436" h="19169" stroke="0" extrusionOk="0">
                          <a:moveTo>
                            <a:pt x="-1" y="16515"/>
                          </a:moveTo>
                          <a:cubicBezTo>
                            <a:pt x="873" y="9456"/>
                            <a:pt x="5167" y="3279"/>
                            <a:pt x="11480" y="0"/>
                          </a:cubicBezTo>
                          <a:lnTo>
                            <a:pt x="21436" y="19169"/>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4" name="Arc 37"/>
                    <p:cNvSpPr>
                      <a:spLocks/>
                    </p:cNvSpPr>
                    <p:nvPr/>
                  </p:nvSpPr>
                  <p:spPr bwMode="auto">
                    <a:xfrm rot="412464" flipV="1">
                      <a:off x="4266" y="10103"/>
                      <a:ext cx="146" cy="860"/>
                    </a:xfrm>
                    <a:custGeom>
                      <a:avLst/>
                      <a:gdLst>
                        <a:gd name="G0" fmla="+- 21436 0 0"/>
                        <a:gd name="G1" fmla="+- 19169 0 0"/>
                        <a:gd name="G2" fmla="+- 21600 0 0"/>
                        <a:gd name="T0" fmla="*/ 0 w 21436"/>
                        <a:gd name="T1" fmla="*/ 16516 h 19169"/>
                        <a:gd name="T2" fmla="*/ 11480 w 21436"/>
                        <a:gd name="T3" fmla="*/ 0 h 19169"/>
                        <a:gd name="T4" fmla="*/ 21436 w 21436"/>
                        <a:gd name="T5" fmla="*/ 19169 h 19169"/>
                      </a:gdLst>
                      <a:ahLst/>
                      <a:cxnLst>
                        <a:cxn ang="0">
                          <a:pos x="T0" y="T1"/>
                        </a:cxn>
                        <a:cxn ang="0">
                          <a:pos x="T2" y="T3"/>
                        </a:cxn>
                        <a:cxn ang="0">
                          <a:pos x="T4" y="T5"/>
                        </a:cxn>
                      </a:cxnLst>
                      <a:rect l="0" t="0" r="r" b="b"/>
                      <a:pathLst>
                        <a:path w="21436" h="19169" fill="none" extrusionOk="0">
                          <a:moveTo>
                            <a:pt x="-1" y="16515"/>
                          </a:moveTo>
                          <a:cubicBezTo>
                            <a:pt x="873" y="9456"/>
                            <a:pt x="5167" y="3279"/>
                            <a:pt x="11480" y="0"/>
                          </a:cubicBezTo>
                        </a:path>
                        <a:path w="21436" h="19169" stroke="0" extrusionOk="0">
                          <a:moveTo>
                            <a:pt x="-1" y="16515"/>
                          </a:moveTo>
                          <a:cubicBezTo>
                            <a:pt x="873" y="9456"/>
                            <a:pt x="5167" y="3279"/>
                            <a:pt x="11480" y="0"/>
                          </a:cubicBezTo>
                          <a:lnTo>
                            <a:pt x="21436" y="19169"/>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85" name="AutoShape 36"/>
                    <p:cNvSpPr>
                      <a:spLocks noChangeShapeType="1"/>
                    </p:cNvSpPr>
                    <p:nvPr/>
                  </p:nvSpPr>
                  <p:spPr bwMode="auto">
                    <a:xfrm>
                      <a:off x="4186" y="10198"/>
                      <a:ext cx="117" cy="17"/>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grpSp>
            <p:sp>
              <p:nvSpPr>
                <p:cNvPr id="70" name="AutoShape 33" descr="50%"/>
                <p:cNvSpPr>
                  <a:spLocks noChangeArrowheads="1"/>
                </p:cNvSpPr>
                <p:nvPr/>
              </p:nvSpPr>
              <p:spPr bwMode="auto">
                <a:xfrm>
                  <a:off x="3076" y="6025"/>
                  <a:ext cx="210" cy="229"/>
                </a:xfrm>
                <a:prstGeom prst="flowChartMagneticDrum">
                  <a:avLst/>
                </a:prstGeom>
                <a:pattFill prst="pct50">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71" name="AutoShape 32" descr="50%"/>
                <p:cNvSpPr>
                  <a:spLocks noChangeArrowheads="1"/>
                </p:cNvSpPr>
                <p:nvPr/>
              </p:nvSpPr>
              <p:spPr bwMode="auto">
                <a:xfrm>
                  <a:off x="3087" y="5643"/>
                  <a:ext cx="210" cy="229"/>
                </a:xfrm>
                <a:prstGeom prst="flowChartMagneticDrum">
                  <a:avLst/>
                </a:prstGeom>
                <a:pattFill prst="pct50">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grpSp>
          <p:grpSp>
            <p:nvGrpSpPr>
              <p:cNvPr id="49" name="Group 16"/>
              <p:cNvGrpSpPr>
                <a:grpSpLocks/>
              </p:cNvGrpSpPr>
              <p:nvPr/>
            </p:nvGrpSpPr>
            <p:grpSpPr bwMode="auto">
              <a:xfrm rot="10800000">
                <a:off x="4772" y="5995"/>
                <a:ext cx="687" cy="454"/>
                <a:chOff x="2951" y="5306"/>
                <a:chExt cx="515" cy="328"/>
              </a:xfrm>
            </p:grpSpPr>
            <p:sp>
              <p:nvSpPr>
                <p:cNvPr id="54" name="Rectangle 30" descr="淺色左斜對角線"/>
                <p:cNvSpPr>
                  <a:spLocks noChangeArrowheads="1"/>
                </p:cNvSpPr>
                <p:nvPr/>
              </p:nvSpPr>
              <p:spPr bwMode="auto">
                <a:xfrm rot="16200000">
                  <a:off x="3335" y="5392"/>
                  <a:ext cx="102" cy="155"/>
                </a:xfrm>
                <a:prstGeom prst="rect">
                  <a:avLst/>
                </a:prstGeom>
                <a:pattFill prst="ltDnDiag">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5" name="Rectangle 29"/>
                <p:cNvSpPr>
                  <a:spLocks noChangeArrowheads="1"/>
                </p:cNvSpPr>
                <p:nvPr/>
              </p:nvSpPr>
              <p:spPr bwMode="auto">
                <a:xfrm rot="16200000">
                  <a:off x="3180" y="5394"/>
                  <a:ext cx="101" cy="15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6" name="Rectangle 28"/>
                <p:cNvSpPr>
                  <a:spLocks noChangeArrowheads="1"/>
                </p:cNvSpPr>
                <p:nvPr/>
              </p:nvSpPr>
              <p:spPr bwMode="auto">
                <a:xfrm rot="16200000">
                  <a:off x="2997" y="5417"/>
                  <a:ext cx="102" cy="1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7" name="Rectangle 27"/>
                <p:cNvSpPr>
                  <a:spLocks noChangeArrowheads="1"/>
                </p:cNvSpPr>
                <p:nvPr/>
              </p:nvSpPr>
              <p:spPr bwMode="auto">
                <a:xfrm rot="16200000">
                  <a:off x="3014" y="5457"/>
                  <a:ext cx="328" cy="2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8" name="Rectangle 26"/>
                <p:cNvSpPr>
                  <a:spLocks noChangeArrowheads="1"/>
                </p:cNvSpPr>
                <p:nvPr/>
              </p:nvSpPr>
              <p:spPr bwMode="auto">
                <a:xfrm rot="16200000">
                  <a:off x="3040" y="5457"/>
                  <a:ext cx="328" cy="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9" name="Rectangle 25"/>
                <p:cNvSpPr>
                  <a:spLocks noChangeArrowheads="1"/>
                </p:cNvSpPr>
                <p:nvPr/>
              </p:nvSpPr>
              <p:spPr bwMode="auto">
                <a:xfrm rot="16200000">
                  <a:off x="2967" y="5436"/>
                  <a:ext cx="328" cy="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0" name="Rectangle 24"/>
                <p:cNvSpPr>
                  <a:spLocks noChangeArrowheads="1"/>
                </p:cNvSpPr>
                <p:nvPr/>
              </p:nvSpPr>
              <p:spPr bwMode="auto">
                <a:xfrm rot="16200000">
                  <a:off x="3060" y="5581"/>
                  <a:ext cx="39"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1" name="Rectangle 23"/>
                <p:cNvSpPr>
                  <a:spLocks noChangeArrowheads="1"/>
                </p:cNvSpPr>
                <p:nvPr/>
              </p:nvSpPr>
              <p:spPr bwMode="auto">
                <a:xfrm rot="16200000">
                  <a:off x="3062" y="5443"/>
                  <a:ext cx="40"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2" name="Rectangle 22"/>
                <p:cNvSpPr>
                  <a:spLocks noChangeArrowheads="1"/>
                </p:cNvSpPr>
                <p:nvPr/>
              </p:nvSpPr>
              <p:spPr bwMode="auto">
                <a:xfrm rot="16200000">
                  <a:off x="3062" y="5318"/>
                  <a:ext cx="39"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3" name="Rectangle 21"/>
                <p:cNvSpPr>
                  <a:spLocks noChangeArrowheads="1"/>
                </p:cNvSpPr>
                <p:nvPr/>
              </p:nvSpPr>
              <p:spPr bwMode="auto">
                <a:xfrm rot="16200000">
                  <a:off x="3220" y="5580"/>
                  <a:ext cx="39" cy="4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4" name="Rectangle 20"/>
                <p:cNvSpPr>
                  <a:spLocks noChangeArrowheads="1"/>
                </p:cNvSpPr>
                <p:nvPr/>
              </p:nvSpPr>
              <p:spPr bwMode="auto">
                <a:xfrm rot="16200000">
                  <a:off x="3220" y="5442"/>
                  <a:ext cx="40" cy="4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5" name="Rectangle 19"/>
                <p:cNvSpPr>
                  <a:spLocks noChangeArrowheads="1"/>
                </p:cNvSpPr>
                <p:nvPr/>
              </p:nvSpPr>
              <p:spPr bwMode="auto">
                <a:xfrm rot="16200000">
                  <a:off x="3221" y="5310"/>
                  <a:ext cx="39" cy="4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6" name="Rectangle 18"/>
                <p:cNvSpPr>
                  <a:spLocks noChangeArrowheads="1"/>
                </p:cNvSpPr>
                <p:nvPr/>
              </p:nvSpPr>
              <p:spPr bwMode="auto">
                <a:xfrm rot="16200000">
                  <a:off x="3360" y="5390"/>
                  <a:ext cx="52" cy="1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67" name="Rectangle 17"/>
                <p:cNvSpPr>
                  <a:spLocks noChangeArrowheads="1"/>
                </p:cNvSpPr>
                <p:nvPr/>
              </p:nvSpPr>
              <p:spPr bwMode="auto">
                <a:xfrm rot="16200000">
                  <a:off x="2924" y="5447"/>
                  <a:ext cx="103" cy="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sp>
            <p:nvSpPr>
              <p:cNvPr id="50" name="AutoShape 15"/>
              <p:cNvSpPr>
                <a:spLocks noChangeShapeType="1"/>
              </p:cNvSpPr>
              <p:nvPr/>
            </p:nvSpPr>
            <p:spPr bwMode="auto">
              <a:xfrm>
                <a:off x="4813" y="6292"/>
                <a:ext cx="1" cy="703"/>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1" name="AutoShape 14"/>
              <p:cNvSpPr>
                <a:spLocks noChangeShapeType="1"/>
              </p:cNvSpPr>
              <p:nvPr/>
            </p:nvSpPr>
            <p:spPr bwMode="auto">
              <a:xfrm>
                <a:off x="4769" y="6145"/>
                <a:ext cx="1" cy="92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2" name="AutoShape 13" descr="50%"/>
              <p:cNvSpPr>
                <a:spLocks noChangeArrowheads="1"/>
              </p:cNvSpPr>
              <p:nvPr/>
            </p:nvSpPr>
            <p:spPr bwMode="auto">
              <a:xfrm>
                <a:off x="2178" y="6564"/>
                <a:ext cx="780" cy="54"/>
              </a:xfrm>
              <a:prstGeom prst="flowChartProcess">
                <a:avLst/>
              </a:prstGeom>
              <a:pattFill prst="pct50">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53" name="AutoShape 12" descr="50%"/>
              <p:cNvSpPr>
                <a:spLocks noChangeArrowheads="1"/>
              </p:cNvSpPr>
              <p:nvPr/>
            </p:nvSpPr>
            <p:spPr bwMode="auto">
              <a:xfrm>
                <a:off x="3606" y="6564"/>
                <a:ext cx="1820" cy="54"/>
              </a:xfrm>
              <a:prstGeom prst="flowChartProcess">
                <a:avLst/>
              </a:prstGeom>
              <a:pattFill prst="pct50">
                <a:fgClr>
                  <a:srgbClr val="000000"/>
                </a:fgClr>
                <a:bgClr>
                  <a:srgbClr val="FFFFFF"/>
                </a:bgClr>
              </a:patt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grpSp>
        <p:pic>
          <p:nvPicPr>
            <p:cNvPr id="6" name="Picture 10"/>
            <p:cNvPicPr>
              <a:picLocks noChangeAspect="1" noChangeArrowheads="1"/>
            </p:cNvPicPr>
            <p:nvPr/>
          </p:nvPicPr>
          <p:blipFill>
            <a:blip r:embed="rId2" cstate="print">
              <a:clrChange>
                <a:clrFrom>
                  <a:srgbClr val="FFFFFF"/>
                </a:clrFrom>
                <a:clrTo>
                  <a:srgbClr val="FFFFFF">
                    <a:alpha val="0"/>
                  </a:srgbClr>
                </a:clrTo>
              </a:clrChange>
            </a:blip>
            <a:srcRect l="8513" t="4950" r="13078"/>
            <a:stretch>
              <a:fillRect/>
            </a:stretch>
          </p:blipFill>
          <p:spPr bwMode="auto">
            <a:xfrm>
              <a:off x="7816" y="5653"/>
              <a:ext cx="3533" cy="4899"/>
            </a:xfrm>
            <a:prstGeom prst="rect">
              <a:avLst/>
            </a:prstGeom>
            <a:noFill/>
          </p:spPr>
        </p:pic>
        <p:sp>
          <p:nvSpPr>
            <p:cNvPr id="7" name="Text Box 9"/>
            <p:cNvSpPr txBox="1">
              <a:spLocks noChangeArrowheads="1"/>
            </p:cNvSpPr>
            <p:nvPr/>
          </p:nvSpPr>
          <p:spPr bwMode="auto">
            <a:xfrm>
              <a:off x="2676" y="10686"/>
              <a:ext cx="2005" cy="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淨漿過濾系統</a:t>
              </a:r>
              <a:endParaRPr kumimoji="1" lang="zh-TW"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新細明體" pitchFamily="18" charset="-120"/>
                <a:cs typeface="新細明體" pitchFamily="18" charset="-120"/>
              </a:endParaRPr>
            </a:p>
          </p:txBody>
        </p:sp>
        <p:sp>
          <p:nvSpPr>
            <p:cNvPr id="8" name="Text Box 8"/>
            <p:cNvSpPr txBox="1">
              <a:spLocks noChangeArrowheads="1"/>
            </p:cNvSpPr>
            <p:nvPr/>
          </p:nvSpPr>
          <p:spPr bwMode="auto">
            <a:xfrm>
              <a:off x="8505" y="10686"/>
              <a:ext cx="2153" cy="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汙泥乾燥系統</a:t>
              </a:r>
              <a:endParaRPr kumimoji="1" lang="zh-TW"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新細明體" pitchFamily="18" charset="-120"/>
                <a:cs typeface="新細明體" pitchFamily="18" charset="-120"/>
              </a:endParaRPr>
            </a:p>
          </p:txBody>
        </p:sp>
        <p:pic>
          <p:nvPicPr>
            <p:cNvPr id="9" name="Picture 7"/>
            <p:cNvPicPr>
              <a:picLocks noChangeAspect="1" noChangeArrowheads="1"/>
            </p:cNvPicPr>
            <p:nvPr/>
          </p:nvPicPr>
          <p:blipFill>
            <a:blip r:embed="rId3" cstate="print"/>
            <a:srcRect/>
            <a:stretch>
              <a:fillRect/>
            </a:stretch>
          </p:blipFill>
          <p:spPr bwMode="auto">
            <a:xfrm>
              <a:off x="4915" y="4704"/>
              <a:ext cx="1248" cy="1566"/>
            </a:xfrm>
            <a:prstGeom prst="rect">
              <a:avLst/>
            </a:prstGeom>
            <a:noFill/>
          </p:spPr>
        </p:pic>
        <p:pic>
          <p:nvPicPr>
            <p:cNvPr id="10" name="Picture 6"/>
            <p:cNvPicPr>
              <a:picLocks noChangeAspect="1" noChangeArrowheads="1"/>
            </p:cNvPicPr>
            <p:nvPr/>
          </p:nvPicPr>
          <p:blipFill>
            <a:blip r:embed="rId3" cstate="print"/>
            <a:srcRect/>
            <a:stretch>
              <a:fillRect/>
            </a:stretch>
          </p:blipFill>
          <p:spPr bwMode="auto">
            <a:xfrm>
              <a:off x="7145" y="4704"/>
              <a:ext cx="1248" cy="1566"/>
            </a:xfrm>
            <a:prstGeom prst="rect">
              <a:avLst/>
            </a:prstGeom>
            <a:noFill/>
          </p:spPr>
        </p:pic>
        <p:sp>
          <p:nvSpPr>
            <p:cNvPr id="11" name="Text Box 5"/>
            <p:cNvSpPr txBox="1">
              <a:spLocks noChangeArrowheads="1"/>
            </p:cNvSpPr>
            <p:nvPr/>
          </p:nvSpPr>
          <p:spPr bwMode="auto">
            <a:xfrm>
              <a:off x="3288" y="4890"/>
              <a:ext cx="1640" cy="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14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淨漿儲水槽</a:t>
              </a:r>
              <a:endParaRPr kumimoji="1" lang="zh-TW" sz="14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sp>
          <p:nvSpPr>
            <p:cNvPr id="12" name="Text Box 3"/>
            <p:cNvSpPr txBox="1">
              <a:spLocks noChangeArrowheads="1"/>
            </p:cNvSpPr>
            <p:nvPr/>
          </p:nvSpPr>
          <p:spPr bwMode="auto">
            <a:xfrm>
              <a:off x="6351" y="5587"/>
              <a:ext cx="880" cy="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14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回流</a:t>
              </a:r>
              <a:endParaRPr kumimoji="1" lang="zh-TW" sz="14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sp>
          <p:nvSpPr>
            <p:cNvPr id="13" name="Text Box 2"/>
            <p:cNvSpPr txBox="1">
              <a:spLocks noChangeArrowheads="1"/>
            </p:cNvSpPr>
            <p:nvPr/>
          </p:nvSpPr>
          <p:spPr bwMode="auto">
            <a:xfrm>
              <a:off x="8393" y="4905"/>
              <a:ext cx="1640" cy="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sz="14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濾泥儲水槽</a:t>
              </a:r>
              <a:endParaRPr kumimoji="1" lang="zh-TW" sz="1400" b="0" i="0" u="none" strike="noStrike" cap="none" normalizeH="0" baseline="0" dirty="0" smtClean="0">
                <a:ln>
                  <a:noFill/>
                </a:ln>
                <a:solidFill>
                  <a:schemeClr val="tx1"/>
                </a:solidFill>
                <a:effectLst/>
                <a:latin typeface="Arial" pitchFamily="34" charset="0"/>
                <a:ea typeface="新細明體" pitchFamily="18" charset="-120"/>
                <a:cs typeface="新細明體" pitchFamily="18" charset="-120"/>
              </a:endParaRPr>
            </a:p>
          </p:txBody>
        </p:sp>
      </p:grpSp>
    </p:spTree>
    <p:extLst>
      <p:ext uri="{BB962C8B-B14F-4D97-AF65-F5344CB8AC3E}">
        <p14:creationId xmlns:p14="http://schemas.microsoft.com/office/powerpoint/2010/main" val="19360390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4941168"/>
            <a:ext cx="6552728" cy="1143000"/>
          </a:xfrm>
        </p:spPr>
        <p:txBody>
          <a:bodyPr/>
          <a:lstStyle/>
          <a:p>
            <a:pPr marL="0" indent="0" algn="ctr">
              <a:buNone/>
            </a:pPr>
            <a:r>
              <a:rPr lang="zh-TW" altLang="en-US" sz="3600" dirty="0"/>
              <a:t>成功瀝青廠</a:t>
            </a:r>
            <a:r>
              <a:rPr lang="en-US" altLang="zh-TW" sz="3600" dirty="0"/>
              <a:t/>
            </a:r>
            <a:br>
              <a:rPr lang="en-US" altLang="zh-TW" sz="3600" dirty="0"/>
            </a:br>
            <a:r>
              <a:rPr lang="en-US" altLang="zh-TW" sz="3600" dirty="0" err="1"/>
              <a:t>ChengGong</a:t>
            </a:r>
            <a:r>
              <a:rPr lang="en-US" altLang="zh-TW" sz="3600" dirty="0"/>
              <a:t> Asphalt Plant</a:t>
            </a:r>
            <a:endParaRPr lang="zh-TW" altLang="en-US" sz="3600" dirty="0"/>
          </a:p>
        </p:txBody>
      </p:sp>
      <p:pic>
        <p:nvPicPr>
          <p:cNvPr id="5" name="Picture 3" descr="成功瀝青現場三"/>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412776"/>
            <a:ext cx="4644208" cy="3475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753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成功瀝青現場二"/>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2434513"/>
            <a:ext cx="5904656" cy="44189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3" descr="成功瀝青現場一"/>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13" y="332656"/>
            <a:ext cx="4775299" cy="35737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397210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5616" y="4941168"/>
            <a:ext cx="6912768" cy="1143000"/>
          </a:xfrm>
        </p:spPr>
        <p:txBody>
          <a:bodyPr/>
          <a:lstStyle/>
          <a:p>
            <a:pPr marL="0" indent="0" algn="ctr">
              <a:buNone/>
            </a:pPr>
            <a:r>
              <a:rPr lang="zh-TW" altLang="en-US" sz="3600" dirty="0"/>
              <a:t>阿官火鍋中央廚房</a:t>
            </a:r>
            <a:r>
              <a:rPr lang="en-US" altLang="zh-TW" sz="3600" dirty="0"/>
              <a:t/>
            </a:r>
            <a:br>
              <a:rPr lang="en-US" altLang="zh-TW" sz="3600" dirty="0"/>
            </a:br>
            <a:r>
              <a:rPr lang="en-US" altLang="zh-TW" sz="3600" dirty="0"/>
              <a:t>A-</a:t>
            </a:r>
            <a:r>
              <a:rPr lang="en-US" altLang="zh-TW" sz="3600" dirty="0" err="1"/>
              <a:t>Kuan</a:t>
            </a:r>
            <a:r>
              <a:rPr lang="en-US" altLang="zh-TW" sz="3600" dirty="0"/>
              <a:t> Hot Pot Central Kitchen</a:t>
            </a:r>
            <a:endParaRPr lang="zh-TW" altLang="en-US" sz="3600" dirty="0"/>
          </a:p>
        </p:txBody>
      </p:sp>
      <p:pic>
        <p:nvPicPr>
          <p:cNvPr id="6" name="Picture 3" descr="阿官 004"/>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040261" y="731838"/>
            <a:ext cx="3043907" cy="4058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055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176" y="1156465"/>
            <a:ext cx="7310437"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阿官 014"/>
          <p:cNvPicPr>
            <a:picLocks noChangeAspect="1" noChangeArrowheads="1"/>
          </p:cNvPicPr>
          <p:nvPr/>
        </p:nvPicPr>
        <p:blipFill rotWithShape="1">
          <a:blip r:embed="rId3">
            <a:extLst>
              <a:ext uri="{28A0092B-C50C-407E-A947-70E740481C1C}">
                <a14:useLocalDpi xmlns:a14="http://schemas.microsoft.com/office/drawing/2010/main" val="0"/>
              </a:ext>
            </a:extLst>
          </a:blip>
          <a:srcRect l="32924" r="39570" b="8307"/>
          <a:stretch/>
        </p:blipFill>
        <p:spPr bwMode="auto">
          <a:xfrm rot="612229">
            <a:off x="467434" y="601714"/>
            <a:ext cx="2435485" cy="60887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997713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7704" y="4941168"/>
            <a:ext cx="5544616" cy="1143000"/>
          </a:xfrm>
        </p:spPr>
        <p:txBody>
          <a:bodyPr/>
          <a:lstStyle/>
          <a:p>
            <a:pPr marL="0" indent="0" algn="ctr">
              <a:buNone/>
            </a:pPr>
            <a:r>
              <a:rPr lang="zh-TW" altLang="en-US" sz="3600" dirty="0"/>
              <a:t>福保化學廠</a:t>
            </a:r>
            <a:r>
              <a:rPr lang="en-US" altLang="zh-TW" sz="3600" dirty="0"/>
              <a:t/>
            </a:r>
            <a:br>
              <a:rPr lang="en-US" altLang="zh-TW" sz="3600" dirty="0"/>
            </a:br>
            <a:r>
              <a:rPr lang="en-US" altLang="zh-TW" sz="3600" dirty="0" err="1"/>
              <a:t>FuPao</a:t>
            </a:r>
            <a:r>
              <a:rPr lang="en-US" altLang="zh-TW" sz="3600" dirty="0"/>
              <a:t> Chemical Plant</a:t>
            </a:r>
            <a:endParaRPr lang="zh-TW" altLang="en-US" sz="3600" dirty="0"/>
          </a:p>
        </p:txBody>
      </p:sp>
      <p:pic>
        <p:nvPicPr>
          <p:cNvPr id="7" name="Picture 3" descr="福保化學03"/>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1124744"/>
            <a:ext cx="4644208" cy="3475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921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24744"/>
            <a:ext cx="7327900" cy="5486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72" t="2500" r="18000" b="3055"/>
          <a:stretch/>
        </p:blipFill>
        <p:spPr bwMode="auto">
          <a:xfrm>
            <a:off x="323528" y="332656"/>
            <a:ext cx="3631784" cy="43175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24829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11760" y="4941168"/>
            <a:ext cx="4392489" cy="1143000"/>
          </a:xfrm>
        </p:spPr>
        <p:txBody>
          <a:bodyPr/>
          <a:lstStyle/>
          <a:p>
            <a:pPr marL="0" indent="0" algn="ctr">
              <a:buNone/>
            </a:pPr>
            <a:r>
              <a:rPr lang="zh-TW" altLang="en-US" sz="3600" dirty="0"/>
              <a:t>廣海海產</a:t>
            </a:r>
            <a:r>
              <a:rPr lang="en-US" altLang="zh-TW" sz="3600" dirty="0"/>
              <a:t/>
            </a:r>
            <a:br>
              <a:rPr lang="en-US" altLang="zh-TW" sz="3600" dirty="0"/>
            </a:br>
            <a:r>
              <a:rPr lang="en-US" altLang="zh-TW" sz="3600" dirty="0" err="1"/>
              <a:t>Kuan</a:t>
            </a:r>
            <a:r>
              <a:rPr lang="en-US" altLang="zh-TW" sz="3600" dirty="0"/>
              <a:t> Hai Seafood</a:t>
            </a:r>
            <a:endParaRPr lang="zh-TW" altLang="en-US" sz="3600" dirty="0"/>
          </a:p>
        </p:txBody>
      </p:sp>
      <p:pic>
        <p:nvPicPr>
          <p:cNvPr id="5" name="Picture 3" descr="廣海海產05"/>
          <p:cNvPicPr>
            <a:picLocks noGrp="1" noChangeAspect="1" noChangeArrowheads="1"/>
          </p:cNvPicPr>
          <p:nvPr>
            <p:ph sz="quarter" idx="13"/>
          </p:nvPr>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2195736" y="1052736"/>
            <a:ext cx="4644208" cy="3475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940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棋益瀝青廠</a:t>
            </a:r>
            <a:r>
              <a:rPr lang="en-US" altLang="zh-TW" sz="3600" dirty="0"/>
              <a:t/>
            </a:r>
            <a:br>
              <a:rPr lang="en-US" altLang="zh-TW" sz="3600" dirty="0"/>
            </a:br>
            <a:r>
              <a:rPr lang="en-US" altLang="zh-TW" sz="3600" dirty="0"/>
              <a:t>Arch Asphalt Plant</a:t>
            </a:r>
            <a:endParaRPr lang="zh-TW" altLang="en-US" sz="3600" dirty="0"/>
          </a:p>
        </p:txBody>
      </p:sp>
      <p:pic>
        <p:nvPicPr>
          <p:cNvPr id="6" name="Picture 9" descr="SANY0081-1"/>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359120"/>
            <a:ext cx="5038915" cy="3475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7" descr="SANY006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66800"/>
            <a:ext cx="3158378" cy="41372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18376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000"/>
                                        <p:tgtEl>
                                          <p:spTgt spid="6"/>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七座農場</a:t>
            </a:r>
            <a:r>
              <a:rPr lang="en-US" altLang="zh-TW" sz="3600" dirty="0"/>
              <a:t/>
            </a:r>
            <a:br>
              <a:rPr lang="en-US" altLang="zh-TW" sz="3600" dirty="0"/>
            </a:br>
            <a:r>
              <a:rPr lang="en-US" altLang="zh-TW" sz="3600" dirty="0"/>
              <a:t>Chi-</a:t>
            </a:r>
            <a:r>
              <a:rPr lang="en-US" altLang="zh-TW" sz="3600" dirty="0" err="1"/>
              <a:t>Zho</a:t>
            </a:r>
            <a:r>
              <a:rPr lang="en-US" altLang="zh-TW" sz="3600" dirty="0"/>
              <a:t> Farm</a:t>
            </a:r>
            <a:endParaRPr lang="zh-TW" altLang="en-US" sz="3600" dirty="0"/>
          </a:p>
        </p:txBody>
      </p:sp>
      <p:pic>
        <p:nvPicPr>
          <p:cNvPr id="9" name="Picture 5" descr="IMG_20121107_125544-1"/>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498850" y="663879"/>
            <a:ext cx="5236610" cy="3898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G_20121107_12552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670207"/>
            <a:ext cx="3175000" cy="56165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66401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生泰合成</a:t>
            </a:r>
            <a:r>
              <a:rPr lang="en-US" altLang="zh-TW" sz="3600" dirty="0"/>
              <a:t/>
            </a:r>
            <a:br>
              <a:rPr lang="en-US" altLang="zh-TW" sz="3600" dirty="0"/>
            </a:br>
            <a:r>
              <a:rPr lang="en-US" altLang="zh-TW" sz="3600" dirty="0" err="1"/>
              <a:t>Syn</a:t>
            </a:r>
            <a:r>
              <a:rPr lang="en-US" altLang="zh-TW" sz="3600" dirty="0"/>
              <a:t> Tech Factory</a:t>
            </a:r>
            <a:endParaRPr lang="zh-TW" altLang="en-US" sz="3600" dirty="0"/>
          </a:p>
        </p:txBody>
      </p:sp>
      <p:pic>
        <p:nvPicPr>
          <p:cNvPr id="7" name="Picture 7" descr="SANY0281"/>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204349" y="1196752"/>
            <a:ext cx="5846719" cy="35612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ANY027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636" y="1052736"/>
            <a:ext cx="4159340" cy="46387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46664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0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58" y="1196752"/>
            <a:ext cx="8929711"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4924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江申車斗烤漆</a:t>
            </a:r>
            <a:r>
              <a:rPr lang="en-US" altLang="zh-TW" sz="3600" dirty="0"/>
              <a:t/>
            </a:r>
            <a:br>
              <a:rPr lang="en-US" altLang="zh-TW" sz="3600" dirty="0"/>
            </a:br>
            <a:r>
              <a:rPr lang="en-US" altLang="zh-TW" sz="3200" dirty="0"/>
              <a:t>Kian Shen Car Paint</a:t>
            </a:r>
            <a:endParaRPr lang="zh-TW" altLang="en-US" sz="3600" dirty="0"/>
          </a:p>
        </p:txBody>
      </p:sp>
      <p:pic>
        <p:nvPicPr>
          <p:cNvPr id="8195"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211960" y="584200"/>
            <a:ext cx="4752527" cy="438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12368"/>
            <a:ext cx="3803650" cy="56880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731954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G_20130120_164609-1"/>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507494" y="1268760"/>
            <a:ext cx="5668474" cy="3417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來來水產</a:t>
            </a:r>
            <a:r>
              <a:rPr lang="en-US" altLang="zh-TW" sz="3600" dirty="0"/>
              <a:t/>
            </a:r>
            <a:br>
              <a:rPr lang="en-US" altLang="zh-TW" sz="3600" dirty="0"/>
            </a:br>
            <a:r>
              <a:rPr lang="en-US" altLang="zh-TW" sz="3600" dirty="0"/>
              <a:t>Lai </a:t>
            </a:r>
            <a:r>
              <a:rPr lang="en-US" altLang="zh-TW" sz="3600" dirty="0" err="1"/>
              <a:t>Lai</a:t>
            </a:r>
            <a:r>
              <a:rPr lang="en-US" altLang="zh-TW" sz="3600" dirty="0"/>
              <a:t> Seafood</a:t>
            </a:r>
            <a:endParaRPr lang="zh-TW" altLang="en-US" sz="3600" dirty="0"/>
          </a:p>
        </p:txBody>
      </p:sp>
      <p:pic>
        <p:nvPicPr>
          <p:cNvPr id="5" name="Picture 3" descr="IMG_20130120_16462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764704"/>
            <a:ext cx="3581400" cy="55435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855906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63888" y="5661248"/>
            <a:ext cx="5691336" cy="1143000"/>
          </a:xfrm>
        </p:spPr>
        <p:txBody>
          <a:bodyPr/>
          <a:lstStyle/>
          <a:p>
            <a:pPr marL="0" indent="0" algn="ctr">
              <a:buNone/>
            </a:pPr>
            <a:r>
              <a:rPr lang="zh-TW" altLang="en-US" sz="3600" dirty="0"/>
              <a:t>坪林淨水廠</a:t>
            </a:r>
            <a:r>
              <a:rPr lang="en-US" altLang="zh-TW" sz="3600" dirty="0"/>
              <a:t/>
            </a:r>
            <a:br>
              <a:rPr lang="en-US" altLang="zh-TW" sz="3600" dirty="0"/>
            </a:br>
            <a:r>
              <a:rPr lang="en-US" altLang="zh-TW" sz="2800" dirty="0" err="1"/>
              <a:t>PingLin</a:t>
            </a:r>
            <a:r>
              <a:rPr lang="en-US" altLang="zh-TW" sz="2800" dirty="0"/>
              <a:t> Water Purification Plant</a:t>
            </a:r>
            <a:endParaRPr lang="zh-TW" altLang="en-US" sz="3600" dirty="0"/>
          </a:p>
        </p:txBody>
      </p:sp>
      <p:pic>
        <p:nvPicPr>
          <p:cNvPr id="9" name="Picture 4" descr="IMG_20121203_130053-1"/>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268760"/>
            <a:ext cx="3742347" cy="34750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IMG_20121203_13013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692696"/>
            <a:ext cx="4514759" cy="50972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87453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和睦農場</a:t>
            </a:r>
            <a:r>
              <a:rPr lang="en-US" altLang="zh-TW" sz="3600" dirty="0"/>
              <a:t/>
            </a:r>
            <a:br>
              <a:rPr lang="en-US" altLang="zh-TW" sz="3600" dirty="0"/>
            </a:br>
            <a:r>
              <a:rPr lang="en-US" altLang="zh-TW" sz="3600" dirty="0"/>
              <a:t>Harmony Farm</a:t>
            </a:r>
            <a:endParaRPr lang="zh-TW" altLang="en-US" sz="3600" dirty="0"/>
          </a:p>
        </p:txBody>
      </p:sp>
      <p:pic>
        <p:nvPicPr>
          <p:cNvPr id="7" name="Picture 4" descr="IMG_20121112_171112-1"/>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val="0"/>
              </a:ext>
            </a:extLst>
          </a:blip>
          <a:srcRect t="30262"/>
          <a:stretch/>
        </p:blipFill>
        <p:spPr bwMode="auto">
          <a:xfrm>
            <a:off x="4177298" y="1110761"/>
            <a:ext cx="4824536" cy="36286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6" descr="IMG_20121112_1711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836712"/>
            <a:ext cx="3600450" cy="41767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33425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坤綸科技</a:t>
            </a:r>
            <a:r>
              <a:rPr lang="en-US" altLang="zh-TW" sz="3600" dirty="0"/>
              <a:t/>
            </a:r>
            <a:br>
              <a:rPr lang="en-US" altLang="zh-TW" sz="3600" dirty="0"/>
            </a:br>
            <a:r>
              <a:rPr lang="en-US" sz="3200" dirty="0" err="1">
                <a:solidFill>
                  <a:srgbClr val="000000"/>
                </a:solidFill>
                <a:effectLst/>
                <a:latin typeface="Calibri" panose="020F0502020204030204" pitchFamily="34" charset="0"/>
              </a:rPr>
              <a:t>Kun</a:t>
            </a:r>
            <a:r>
              <a:rPr lang="en-US" sz="3200" dirty="0">
                <a:solidFill>
                  <a:srgbClr val="000000"/>
                </a:solidFill>
                <a:effectLst/>
                <a:latin typeface="Calibri" panose="020F0502020204030204" pitchFamily="34" charset="0"/>
              </a:rPr>
              <a:t> </a:t>
            </a:r>
            <a:r>
              <a:rPr lang="en-US" sz="3200" dirty="0" err="1">
                <a:solidFill>
                  <a:srgbClr val="000000"/>
                </a:solidFill>
                <a:effectLst/>
                <a:latin typeface="Calibri" panose="020F0502020204030204" pitchFamily="34" charset="0"/>
              </a:rPr>
              <a:t>Lun</a:t>
            </a:r>
            <a:r>
              <a:rPr lang="en-US" sz="3200" dirty="0">
                <a:solidFill>
                  <a:srgbClr val="000000"/>
                </a:solidFill>
                <a:effectLst/>
                <a:latin typeface="Calibri" panose="020F0502020204030204" pitchFamily="34" charset="0"/>
              </a:rPr>
              <a:t> Technology Co</a:t>
            </a:r>
            <a:endParaRPr lang="zh-TW" altLang="en-US" sz="3600" dirty="0"/>
          </a:p>
        </p:txBody>
      </p:sp>
      <p:pic>
        <p:nvPicPr>
          <p:cNvPr id="8" name="Picture 4" descr="IMG_20130123_133235-1"/>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793047" y="620688"/>
            <a:ext cx="5350953" cy="43402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descr="SANY032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32656"/>
            <a:ext cx="3384550" cy="55340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62374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000"/>
                                        <p:tgtEl>
                                          <p:spTgt spid="8"/>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20130111_14092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052736"/>
            <a:ext cx="5852219" cy="365492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東利瀝青廠</a:t>
            </a:r>
            <a:r>
              <a:rPr lang="en-US" altLang="zh-TW" sz="3600" dirty="0"/>
              <a:t/>
            </a:r>
            <a:br>
              <a:rPr lang="en-US" altLang="zh-TW" sz="3600" dirty="0"/>
            </a:br>
            <a:r>
              <a:rPr lang="en-US" altLang="zh-TW" sz="3200" dirty="0"/>
              <a:t>Dong-Li Asphalt Plant</a:t>
            </a:r>
            <a:endParaRPr lang="zh-TW" altLang="en-US" sz="3600" dirty="0"/>
          </a:p>
        </p:txBody>
      </p:sp>
      <p:pic>
        <p:nvPicPr>
          <p:cNvPr id="10" name="Picture 3" descr="IMG_20130111_144820-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7158"/>
          <a:stretch/>
        </p:blipFill>
        <p:spPr bwMode="auto">
          <a:xfrm>
            <a:off x="395536" y="764703"/>
            <a:ext cx="3081972" cy="5443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30978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2000"/>
                                        <p:tgtEl>
                                          <p:spTgt spid="7"/>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4197896" y="1678970"/>
            <a:ext cx="4762500" cy="31813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阿婆壽司</a:t>
            </a:r>
            <a:r>
              <a:rPr lang="en-US" altLang="zh-TW" sz="3600" dirty="0"/>
              <a:t/>
            </a:r>
            <a:br>
              <a:rPr lang="en-US" altLang="zh-TW" sz="3600" dirty="0"/>
            </a:br>
            <a:r>
              <a:rPr lang="en-US" altLang="zh-TW" sz="3600" dirty="0"/>
              <a:t>A-Po Sushi</a:t>
            </a:r>
            <a:endParaRPr lang="zh-TW" altLang="en-US" sz="3600" dirty="0"/>
          </a:p>
        </p:txBody>
      </p:sp>
      <p:pic>
        <p:nvPicPr>
          <p:cNvPr id="8" name="Picture 3" descr="IMG_20121119_09300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253520"/>
            <a:ext cx="3886200" cy="4032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34176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晏廷農場</a:t>
            </a:r>
            <a:r>
              <a:rPr lang="en-US" altLang="zh-TW" sz="3600" dirty="0"/>
              <a:t/>
            </a:r>
            <a:br>
              <a:rPr lang="en-US" altLang="zh-TW" sz="3600" dirty="0"/>
            </a:br>
            <a:r>
              <a:rPr lang="en-US" altLang="zh-TW" sz="3600" dirty="0" err="1"/>
              <a:t>Yenting</a:t>
            </a:r>
            <a:r>
              <a:rPr lang="en-US" altLang="zh-TW" sz="3600" dirty="0"/>
              <a:t> Farm</a:t>
            </a:r>
            <a:endParaRPr lang="zh-TW" altLang="en-US" sz="3600" dirty="0"/>
          </a:p>
        </p:txBody>
      </p:sp>
      <p:pic>
        <p:nvPicPr>
          <p:cNvPr id="6" name="Picture 7" descr="IMG_20130117_154902-1"/>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340768"/>
            <a:ext cx="5121671" cy="3475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descr="IMG_20130123_1332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548680"/>
            <a:ext cx="3384550" cy="56594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35375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000"/>
                                        <p:tgtEl>
                                          <p:spTgt spid="6"/>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國慶化工</a:t>
            </a:r>
            <a:r>
              <a:rPr lang="en-US" altLang="zh-TW" sz="3600" dirty="0"/>
              <a:t/>
            </a:r>
            <a:br>
              <a:rPr lang="en-US" altLang="zh-TW" sz="3600" dirty="0"/>
            </a:br>
            <a:r>
              <a:rPr lang="en-US" altLang="zh-TW" sz="3200" dirty="0" err="1"/>
              <a:t>KuoChing</a:t>
            </a:r>
            <a:r>
              <a:rPr lang="en-US" altLang="zh-TW" sz="3200" dirty="0"/>
              <a:t> Chemical </a:t>
            </a:r>
            <a:endParaRPr lang="zh-TW" altLang="en-US" sz="3600" dirty="0"/>
          </a:p>
        </p:txBody>
      </p:sp>
      <p:pic>
        <p:nvPicPr>
          <p:cNvPr id="6" name="Picture 7" descr="SANY0149"/>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4211087" y="1196752"/>
            <a:ext cx="4932913" cy="36910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66414"/>
            <a:ext cx="4392488" cy="33359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536755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G_20130315_124324"/>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980728"/>
            <a:ext cx="5600337" cy="377728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4718719" y="4941168"/>
            <a:ext cx="4392489" cy="1143000"/>
          </a:xfrm>
        </p:spPr>
        <p:txBody>
          <a:bodyPr/>
          <a:lstStyle/>
          <a:p>
            <a:pPr marL="0" indent="0" algn="ctr">
              <a:buNone/>
            </a:pPr>
            <a:r>
              <a:rPr lang="zh-TW" altLang="en-US" sz="3600" dirty="0"/>
              <a:t>德奇油桶烤漆</a:t>
            </a:r>
            <a:r>
              <a:rPr lang="en-US" altLang="zh-TW" sz="3600" dirty="0"/>
              <a:t/>
            </a:r>
            <a:br>
              <a:rPr lang="en-US" altLang="zh-TW" sz="3600" dirty="0"/>
            </a:br>
            <a:r>
              <a:rPr lang="en-US" altLang="zh-TW" sz="2400" dirty="0" err="1"/>
              <a:t>DerChi</a:t>
            </a:r>
            <a:r>
              <a:rPr lang="en-US" altLang="zh-TW" sz="2400" dirty="0"/>
              <a:t> Oil Barrels Painting</a:t>
            </a:r>
            <a:endParaRPr lang="en-US" altLang="zh-TW" sz="3600" dirty="0"/>
          </a:p>
        </p:txBody>
      </p:sp>
      <p:pic>
        <p:nvPicPr>
          <p:cNvPr id="8" name="Picture 3" descr="IMG_20130315_155418-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998"/>
          <a:stretch/>
        </p:blipFill>
        <p:spPr bwMode="auto">
          <a:xfrm>
            <a:off x="601688" y="548680"/>
            <a:ext cx="3926205" cy="56959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94236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2000"/>
                                        <p:tgtEl>
                                          <p:spTgt spid="7"/>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8723466" cy="569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451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2" y="796143"/>
            <a:ext cx="8916796" cy="427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451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7"/>
            <a:ext cx="8860430" cy="411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451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5A75217-0D87-406F-B3AF-DDE7506ACFA4}"/>
              </a:ext>
            </a:extLst>
          </p:cNvPr>
          <p:cNvSpPr txBox="1"/>
          <p:nvPr/>
        </p:nvSpPr>
        <p:spPr>
          <a:xfrm>
            <a:off x="1115616" y="548680"/>
            <a:ext cx="6912768" cy="830997"/>
          </a:xfrm>
          <a:prstGeom prst="rect">
            <a:avLst/>
          </a:prstGeom>
          <a:noFill/>
        </p:spPr>
        <p:txBody>
          <a:bodyPr wrap="square" rtlCol="0">
            <a:spAutoFit/>
          </a:bodyPr>
          <a:lstStyle/>
          <a:p>
            <a:pPr algn="ctr"/>
            <a:r>
              <a:rPr lang="en-US" sz="2400" b="1" dirty="0"/>
              <a:t>Environmental Protection Industry innovation Research and Development Promotional Plan</a:t>
            </a:r>
          </a:p>
        </p:txBody>
      </p:sp>
      <p:sp>
        <p:nvSpPr>
          <p:cNvPr id="3" name="TextBox 2">
            <a:extLst>
              <a:ext uri="{FF2B5EF4-FFF2-40B4-BE49-F238E27FC236}">
                <a16:creationId xmlns="" xmlns:a16="http://schemas.microsoft.com/office/drawing/2014/main" id="{74CB7E17-BD91-452C-90DF-D95DEBE4AAE2}"/>
              </a:ext>
            </a:extLst>
          </p:cNvPr>
          <p:cNvSpPr txBox="1"/>
          <p:nvPr/>
        </p:nvSpPr>
        <p:spPr>
          <a:xfrm>
            <a:off x="251520" y="1916832"/>
            <a:ext cx="8424936" cy="830997"/>
          </a:xfrm>
          <a:prstGeom prst="rect">
            <a:avLst/>
          </a:prstGeom>
          <a:noFill/>
        </p:spPr>
        <p:txBody>
          <a:bodyPr wrap="square" rtlCol="0">
            <a:spAutoFit/>
          </a:bodyPr>
          <a:lstStyle/>
          <a:p>
            <a:pPr algn="ctr"/>
            <a:r>
              <a:rPr lang="en-US" sz="2400" b="1" dirty="0">
                <a:solidFill>
                  <a:schemeClr val="accent1">
                    <a:lumMod val="75000"/>
                  </a:schemeClr>
                </a:solidFill>
              </a:rPr>
              <a:t>Innovative O3 treatment system for Sludge and wastewater</a:t>
            </a:r>
          </a:p>
        </p:txBody>
      </p:sp>
      <p:sp>
        <p:nvSpPr>
          <p:cNvPr id="4" name="TextBox 3">
            <a:extLst>
              <a:ext uri="{FF2B5EF4-FFF2-40B4-BE49-F238E27FC236}">
                <a16:creationId xmlns="" xmlns:a16="http://schemas.microsoft.com/office/drawing/2014/main" id="{F1D66EF6-9888-4453-9F7C-5E9DCBDADEAF}"/>
              </a:ext>
            </a:extLst>
          </p:cNvPr>
          <p:cNvSpPr txBox="1"/>
          <p:nvPr/>
        </p:nvSpPr>
        <p:spPr>
          <a:xfrm>
            <a:off x="2051720" y="3140968"/>
            <a:ext cx="5760640" cy="892552"/>
          </a:xfrm>
          <a:prstGeom prst="rect">
            <a:avLst/>
          </a:prstGeom>
          <a:noFill/>
        </p:spPr>
        <p:txBody>
          <a:bodyPr wrap="square" rtlCol="0">
            <a:spAutoFit/>
          </a:bodyPr>
          <a:lstStyle/>
          <a:p>
            <a:pPr algn="ctr"/>
            <a:r>
              <a:rPr lang="en-US" sz="2800" b="1" dirty="0"/>
              <a:t>True Ten Industrial Co., Ltd.</a:t>
            </a:r>
          </a:p>
          <a:p>
            <a:pPr algn="ctr"/>
            <a:r>
              <a:rPr lang="en-US" sz="2400" b="1" dirty="0"/>
              <a:t>www.trueten.com.tw</a:t>
            </a:r>
          </a:p>
        </p:txBody>
      </p:sp>
      <p:sp>
        <p:nvSpPr>
          <p:cNvPr id="6" name="TextBox 5">
            <a:extLst>
              <a:ext uri="{FF2B5EF4-FFF2-40B4-BE49-F238E27FC236}">
                <a16:creationId xmlns="" xmlns:a16="http://schemas.microsoft.com/office/drawing/2014/main" id="{ADC87AF3-45C7-4B3A-B588-D4749CA4D6C8}"/>
              </a:ext>
            </a:extLst>
          </p:cNvPr>
          <p:cNvSpPr txBox="1"/>
          <p:nvPr/>
        </p:nvSpPr>
        <p:spPr>
          <a:xfrm>
            <a:off x="2411760" y="4581128"/>
            <a:ext cx="4680520" cy="523220"/>
          </a:xfrm>
          <a:prstGeom prst="rect">
            <a:avLst/>
          </a:prstGeom>
          <a:noFill/>
        </p:spPr>
        <p:txBody>
          <a:bodyPr wrap="square" rtlCol="0">
            <a:spAutoFit/>
          </a:bodyPr>
          <a:lstStyle/>
          <a:p>
            <a:pPr algn="ctr"/>
            <a:r>
              <a:rPr lang="en-US" sz="1400" dirty="0"/>
              <a:t>No. 511 </a:t>
            </a:r>
            <a:r>
              <a:rPr lang="en-US" sz="1400" dirty="0" err="1"/>
              <a:t>Dongxing</a:t>
            </a:r>
            <a:r>
              <a:rPr lang="en-US" sz="1400" dirty="0"/>
              <a:t> Rd. Dali Dist. Taichung City 412 Taiwan, R.O.C.</a:t>
            </a:r>
          </a:p>
        </p:txBody>
      </p:sp>
      <p:sp>
        <p:nvSpPr>
          <p:cNvPr id="7" name="TextBox 6">
            <a:extLst>
              <a:ext uri="{FF2B5EF4-FFF2-40B4-BE49-F238E27FC236}">
                <a16:creationId xmlns="" xmlns:a16="http://schemas.microsoft.com/office/drawing/2014/main" id="{18C4628F-325C-46EE-8F38-5A4E1B1F62AD}"/>
              </a:ext>
            </a:extLst>
          </p:cNvPr>
          <p:cNvSpPr txBox="1"/>
          <p:nvPr/>
        </p:nvSpPr>
        <p:spPr>
          <a:xfrm>
            <a:off x="3203848" y="5517232"/>
            <a:ext cx="3528392" cy="523220"/>
          </a:xfrm>
          <a:prstGeom prst="rect">
            <a:avLst/>
          </a:prstGeom>
          <a:noFill/>
        </p:spPr>
        <p:txBody>
          <a:bodyPr wrap="square" rtlCol="0">
            <a:spAutoFit/>
          </a:bodyPr>
          <a:lstStyle/>
          <a:p>
            <a:pPr algn="ctr"/>
            <a:r>
              <a:rPr lang="en-US" sz="1400" dirty="0"/>
              <a:t>Plan Coordinator: Shun-</a:t>
            </a:r>
            <a:r>
              <a:rPr lang="en-US" sz="1400" dirty="0" err="1"/>
              <a:t>Tsung</a:t>
            </a:r>
            <a:r>
              <a:rPr lang="en-US" sz="1400" dirty="0"/>
              <a:t> Lu</a:t>
            </a:r>
          </a:p>
          <a:p>
            <a:pPr algn="ctr"/>
            <a:r>
              <a:rPr lang="en-US" sz="1400" dirty="0"/>
              <a:t>June, 2017</a:t>
            </a:r>
          </a:p>
        </p:txBody>
      </p:sp>
    </p:spTree>
    <p:extLst>
      <p:ext uri="{BB962C8B-B14F-4D97-AF65-F5344CB8AC3E}">
        <p14:creationId xmlns:p14="http://schemas.microsoft.com/office/powerpoint/2010/main" val="3492671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氣流">
  <a:themeElements>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氣流">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氣流">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1797</TotalTime>
  <Words>1290</Words>
  <Application>Microsoft Office PowerPoint</Application>
  <PresentationFormat>如螢幕大小 (4:3)</PresentationFormat>
  <Paragraphs>203</Paragraphs>
  <Slides>59</Slides>
  <Notes>0</Notes>
  <HiddenSlides>0</HiddenSlides>
  <MMClips>0</MMClips>
  <ScaleCrop>false</ScaleCrop>
  <HeadingPairs>
    <vt:vector size="4" baseType="variant">
      <vt:variant>
        <vt:lpstr>佈景主題</vt:lpstr>
      </vt:variant>
      <vt:variant>
        <vt:i4>1</vt:i4>
      </vt:variant>
      <vt:variant>
        <vt:lpstr>投影片標題</vt:lpstr>
      </vt:variant>
      <vt:variant>
        <vt:i4>59</vt:i4>
      </vt:variant>
    </vt:vector>
  </HeadingPairs>
  <TitlesOfParts>
    <vt:vector size="60" baseType="lpstr">
      <vt:lpstr>氣流</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市場應用情形 Market Application</vt:lpstr>
      <vt:lpstr>興農超市PC廠 Sinon Supermarket PC Factory</vt:lpstr>
      <vt:lpstr>PowerPoint 簡報</vt:lpstr>
      <vt:lpstr>PowerPoint 簡報</vt:lpstr>
      <vt:lpstr>漢光果菜處理廠 Hankuan Fruit and Vegetable Process Factory</vt:lpstr>
      <vt:lpstr>PowerPoint 簡報</vt:lpstr>
      <vt:lpstr>憶霖紀文食品公司 YiLinKiBun Food Company </vt:lpstr>
      <vt:lpstr>PowerPoint 簡報</vt:lpstr>
      <vt:lpstr>成功瀝青廠 ChengGong Asphalt Plant</vt:lpstr>
      <vt:lpstr>PowerPoint 簡報</vt:lpstr>
      <vt:lpstr>阿官火鍋中央廚房 A-Kuan Hot Pot Central Kitchen</vt:lpstr>
      <vt:lpstr>PowerPoint 簡報</vt:lpstr>
      <vt:lpstr>福保化學廠 FuPao Chemical Plant</vt:lpstr>
      <vt:lpstr>PowerPoint 簡報</vt:lpstr>
      <vt:lpstr>廣海海產 Kuan Hai Seafood</vt:lpstr>
      <vt:lpstr>棋益瀝青廠 Arch Asphalt Plant</vt:lpstr>
      <vt:lpstr>七座農場 Chi-Zho Farm</vt:lpstr>
      <vt:lpstr>生泰合成 Syn Tech Factory</vt:lpstr>
      <vt:lpstr>江申車斗烤漆 Kian Shen Car Paint</vt:lpstr>
      <vt:lpstr>來來水產 Lai Lai Seafood</vt:lpstr>
      <vt:lpstr>坪林淨水廠 PingLin Water Purification Plant</vt:lpstr>
      <vt:lpstr>和睦農場 Harmony Farm</vt:lpstr>
      <vt:lpstr>坤綸科技 Kun Lun Technology Co</vt:lpstr>
      <vt:lpstr>東利瀝青廠 Dong-Li Asphalt Plant</vt:lpstr>
      <vt:lpstr>阿婆壽司 A-Po Sushi</vt:lpstr>
      <vt:lpstr>晏廷農場 Yenting Farm</vt:lpstr>
      <vt:lpstr>國慶化工 KuoChing Chemical </vt:lpstr>
      <vt:lpstr>德奇油桶烤漆 DerChi Oil Barrels Painting</vt:lpstr>
    </vt:vector>
  </TitlesOfParts>
  <Company>SYNNEX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祁賢科技</dc:title>
  <dc:creator>user</dc:creator>
  <cp:lastModifiedBy>win7</cp:lastModifiedBy>
  <cp:revision>64</cp:revision>
  <dcterms:created xsi:type="dcterms:W3CDTF">2016-01-30T02:53:19Z</dcterms:created>
  <dcterms:modified xsi:type="dcterms:W3CDTF">2018-02-07T02:59:01Z</dcterms:modified>
</cp:coreProperties>
</file>